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3"/>
  </p:notesMasterIdLst>
  <p:handoutMasterIdLst>
    <p:handoutMasterId r:id="rId24"/>
  </p:handoutMasterIdLst>
  <p:sldIdLst>
    <p:sldId id="321" r:id="rId2"/>
    <p:sldId id="322" r:id="rId3"/>
    <p:sldId id="297" r:id="rId4"/>
    <p:sldId id="302" r:id="rId5"/>
    <p:sldId id="318" r:id="rId6"/>
    <p:sldId id="303" r:id="rId7"/>
    <p:sldId id="280" r:id="rId8"/>
    <p:sldId id="305" r:id="rId9"/>
    <p:sldId id="304" r:id="rId10"/>
    <p:sldId id="298" r:id="rId11"/>
    <p:sldId id="264" r:id="rId12"/>
    <p:sldId id="291" r:id="rId13"/>
    <p:sldId id="295" r:id="rId14"/>
    <p:sldId id="301" r:id="rId15"/>
    <p:sldId id="267" r:id="rId16"/>
    <p:sldId id="316" r:id="rId17"/>
    <p:sldId id="311" r:id="rId18"/>
    <p:sldId id="310" r:id="rId19"/>
    <p:sldId id="283" r:id="rId20"/>
    <p:sldId id="323" r:id="rId21"/>
    <p:sldId id="31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0000"/>
    <a:srgbClr val="0000FF"/>
    <a:srgbClr val="0033CC"/>
    <a:srgbClr val="CC00CC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4673" autoAdjust="0"/>
  </p:normalViewPr>
  <p:slideViewPr>
    <p:cSldViewPr>
      <p:cViewPr varScale="1">
        <p:scale>
          <a:sx n="69" d="100"/>
          <a:sy n="69" d="100"/>
        </p:scale>
        <p:origin x="10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032FC2-FE50-4C2E-AA7E-F9F17C26447D}" type="datetimeFigureOut">
              <a:rPr lang="en-US" altLang="en-US"/>
              <a:pPr/>
              <a:t>20-Mar-22</a:t>
            </a:fld>
            <a:endParaRPr lang="en-US" alt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570A5B-A57A-42E6-92BA-114934E7D2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5451A8-4DC4-41E3-AA0B-C3B79A3D22CF}" type="datetimeFigureOut">
              <a:rPr lang="en-US"/>
              <a:pPr>
                <a:defRPr/>
              </a:pPr>
              <a:t>20-Mar-22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B3BA99-870E-4BFC-806E-C1E5BD2444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F5BD8-409E-456F-B64A-1C4CA9602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92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F821-1AED-48A3-AAB7-41734CDD2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44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CEE63-4CF1-4AEB-9C6D-EBA40164E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16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C5C85-37DA-4D63-B7FA-1B6C5E3C6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32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C913BF-529C-4164-BB74-6ADCE2D94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43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4AC5032-05BD-4F0A-876A-68C84CD83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19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FF1CA-60F0-4A96-8368-BAAE8BE45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50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2F41E-BBBC-49D8-8AAA-D6121452F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82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E9553-52FC-431B-9C42-DE36A4953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07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FDF07-25EA-449F-993E-18D7F52BA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23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587DB-812C-47E9-902A-7FE9154A3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74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B90C5-149C-4C89-A074-B14ACD931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77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0A402-8CD4-45FE-87BA-94EF7623B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68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3C360-6BE2-4EC1-97E3-BBE65EAB6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82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49EDF8F-C683-4A20-BA47-2C2C55F539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1" r:id="rId12"/>
    <p:sldLayoutId id="2147483992" r:id="rId13"/>
    <p:sldLayoutId id="21474839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TUAN%209,%20TIET%2035%20-%205.11\NHAC,%20PHIM%20tdn\chieu_tim.mid" TargetMode="Externa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sssss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a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5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9" descr="4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1752600"/>
            <a:ext cx="4876800" cy="914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Quang cảnh đất trời sang thu:</a:t>
            </a:r>
          </a:p>
        </p:txBody>
      </p:sp>
      <p:pic>
        <p:nvPicPr>
          <p:cNvPr id="16394" name="Picture 10" descr="m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267200" cy="2895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381000" y="1385888"/>
            <a:ext cx="426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cs typeface="Times New Roman" panose="02020603050405020304" pitchFamily="18" charset="0"/>
              </a:rPr>
              <a:t>1. Tín hiệu mùa thu về: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438400" y="-76200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</a:rPr>
              <a:t>          </a:t>
            </a: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SANG THU</a:t>
            </a:r>
            <a:r>
              <a:rPr lang="en-US" altLang="en-US" sz="2800" b="1">
                <a:latin typeface="VNI-Times" pitchFamily="2" charset="0"/>
              </a:rPr>
              <a:t>		</a:t>
            </a:r>
            <a:r>
              <a:rPr lang="en-US" altLang="en-US" sz="2800" b="1" i="1">
                <a:latin typeface="VNI-Times" pitchFamily="2" charset="0"/>
              </a:rPr>
              <a:t>	</a:t>
            </a:r>
            <a:endParaRPr lang="en-US" altLang="en-US" b="1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3318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cs typeface="Times New Roman" panose="02020603050405020304" pitchFamily="18" charset="0"/>
              </a:rPr>
              <a:t>Tiết 121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0" y="70485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I/ Đọc- tìm hiểu </a:t>
            </a:r>
            <a:r>
              <a:rPr lang="en-US" altLang="en-US" sz="2400" b="1">
                <a:solidFill>
                  <a:srgbClr val="FF0000"/>
                </a:solidFill>
              </a:rPr>
              <a:t>chú</a:t>
            </a:r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 thích: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0" y="10668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I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I/ Đọc- hiểu văn bản:</a:t>
            </a:r>
          </a:p>
        </p:txBody>
      </p:sp>
      <p:pic>
        <p:nvPicPr>
          <p:cNvPr id="21" name="Picture 11" descr="song denh dang"/>
          <p:cNvPicPr>
            <a:picLocks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4600"/>
            <a:ext cx="4800600" cy="2590800"/>
          </a:xfrm>
          <a:noFill/>
        </p:spPr>
      </p:pic>
      <p:pic>
        <p:nvPicPr>
          <p:cNvPr id="22" name="Picture 10" descr="Canh chim- Sang th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43434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6477000" y="304800"/>
            <a:ext cx="192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cs typeface="Times New Roman" panose="02020603050405020304" pitchFamily="18" charset="0"/>
              </a:rPr>
              <a:t>- Hữu Thỉnh-</a:t>
            </a:r>
            <a:endParaRPr lang="en-US" altLang="en-US">
              <a:cs typeface="Times New Roman" panose="02020603050405020304" pitchFamily="18" charset="0"/>
            </a:endParaRPr>
          </a:p>
        </p:txBody>
      </p:sp>
      <p:grpSp>
        <p:nvGrpSpPr>
          <p:cNvPr id="13325" name="Group 14"/>
          <p:cNvGrpSpPr>
            <a:grpSpLocks/>
          </p:cNvGrpSpPr>
          <p:nvPr/>
        </p:nvGrpSpPr>
        <p:grpSpPr bwMode="auto">
          <a:xfrm>
            <a:off x="0" y="-4763"/>
            <a:ext cx="9144000" cy="842963"/>
            <a:chOff x="0" y="0"/>
            <a:chExt cx="9144000" cy="76646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633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30" name="Text Box 9"/>
            <p:cNvSpPr txBox="1">
              <a:spLocks noChangeArrowheads="1"/>
            </p:cNvSpPr>
            <p:nvPr/>
          </p:nvSpPr>
          <p:spPr bwMode="auto">
            <a:xfrm>
              <a:off x="1295400" y="0"/>
              <a:ext cx="632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b="1">
                  <a:solidFill>
                    <a:srgbClr val="0000FF"/>
                  </a:solidFill>
                  <a:latin typeface="VNI-Times" pitchFamily="2" charset="0"/>
                </a:rPr>
                <a:t>          </a:t>
              </a:r>
              <a:r>
                <a:rPr lang="en-US" altLang="en-US" sz="3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SANG THU</a:t>
              </a:r>
              <a:r>
                <a:rPr lang="en-US" altLang="en-US" sz="3600" b="1" i="1">
                  <a:latin typeface="VNI-Times" pitchFamily="2" charset="0"/>
                </a:rPr>
                <a:t>	</a:t>
              </a:r>
              <a:endParaRPr lang="en-US" altLang="en-US" sz="3600" b="1" i="1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13331" name="Rectangle 9"/>
            <p:cNvSpPr>
              <a:spLocks noChangeArrowheads="1"/>
            </p:cNvSpPr>
            <p:nvPr/>
          </p:nvSpPr>
          <p:spPr bwMode="auto">
            <a:xfrm>
              <a:off x="6477000" y="304800"/>
              <a:ext cx="200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cs typeface="Times New Roman" panose="02020603050405020304" pitchFamily="18" charset="0"/>
                </a:rPr>
                <a:t>- Hữu Thỉnh -</a:t>
              </a:r>
              <a:endParaRPr lang="en-US" alt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13326" name="Line 6"/>
          <p:cNvSpPr>
            <a:spLocks noChangeShapeType="1"/>
          </p:cNvSpPr>
          <p:nvPr/>
        </p:nvSpPr>
        <p:spPr bwMode="auto">
          <a:xfrm>
            <a:off x="4799013" y="762000"/>
            <a:ext cx="77787" cy="609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7200" y="5172075"/>
            <a:ext cx="4572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7030A0"/>
                </a:solidFill>
                <a:cs typeface="Times New Roman" panose="02020603050405020304" pitchFamily="18" charset="0"/>
              </a:rPr>
              <a:t>Sông được lúc dềnh dàng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7030A0"/>
                </a:solidFill>
                <a:cs typeface="Times New Roman" panose="02020603050405020304" pitchFamily="18" charset="0"/>
              </a:rPr>
              <a:t>Chim bắt đầu vội vã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7030A0"/>
                </a:solidFill>
                <a:cs typeface="Times New Roman" panose="02020603050405020304" pitchFamily="18" charset="0"/>
              </a:rPr>
              <a:t>Có đám mây mùa hạ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7030A0"/>
                </a:solidFill>
                <a:cs typeface="Times New Roman" panose="02020603050405020304" pitchFamily="18" charset="0"/>
              </a:rPr>
              <a:t>Vắt nửa mình sang thu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2209800"/>
            <a:ext cx="4876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cs typeface="Times New Roman" panose="02020603050405020304" pitchFamily="18" charset="0"/>
              </a:rPr>
              <a:t>- Hình ảnh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: sông</a:t>
            </a:r>
            <a:r>
              <a:rPr lang="en-US" altLang="en-US" sz="2800" b="1">
                <a:cs typeface="Times New Roman" panose="02020603050405020304" pitchFamily="18" charset="0"/>
              </a:rPr>
              <a:t> - </a:t>
            </a:r>
            <a:r>
              <a:rPr lang="en-US" altLang="en-US" sz="2800" b="1" u="sng">
                <a:cs typeface="Times New Roman" panose="02020603050405020304" pitchFamily="18" charset="0"/>
              </a:rPr>
              <a:t>dềnh dàng,</a:t>
            </a:r>
            <a:r>
              <a:rPr lang="en-US" altLang="en-US" sz="2800" b="1"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chim</a:t>
            </a:r>
            <a:r>
              <a:rPr lang="en-US" altLang="en-US" sz="2800" b="1">
                <a:cs typeface="Times New Roman" panose="02020603050405020304" pitchFamily="18" charset="0"/>
              </a:rPr>
              <a:t> - </a:t>
            </a:r>
            <a:r>
              <a:rPr lang="en-US" altLang="en-US" sz="2800" b="1" u="sng">
                <a:cs typeface="Times New Roman" panose="02020603050405020304" pitchFamily="18" charset="0"/>
              </a:rPr>
              <a:t>vội vã</a:t>
            </a:r>
            <a:r>
              <a:rPr lang="en-US" altLang="en-US" sz="2800" b="1">
                <a:cs typeface="Times New Roman" panose="02020603050405020304" pitchFamily="18" charset="0"/>
              </a:rPr>
              <a:t>,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mây </a:t>
            </a:r>
            <a:r>
              <a:rPr lang="en-US" altLang="en-US" sz="2800" b="1">
                <a:cs typeface="Times New Roman" panose="02020603050405020304" pitchFamily="18" charset="0"/>
              </a:rPr>
              <a:t>- </a:t>
            </a:r>
            <a:r>
              <a:rPr lang="en-US" altLang="en-US" sz="2800" b="1" u="sng">
                <a:cs typeface="Times New Roman" panose="02020603050405020304" pitchFamily="18" charset="0"/>
              </a:rPr>
              <a:t>vắt nửa mình,</a:t>
            </a:r>
            <a:r>
              <a:rPr lang="en-US" altLang="en-US" sz="2800" b="1"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0" y="16002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600" b="1">
                <a:solidFill>
                  <a:srgbClr val="0033CC"/>
                </a:solidFill>
                <a:latin typeface=".VnTime" pitchFamily="34" charset="0"/>
              </a:rPr>
              <a:t>  2. </a:t>
            </a:r>
            <a:r>
              <a:rPr lang="en-US" altLang="en-US" sz="2600" b="1">
                <a:solidFill>
                  <a:srgbClr val="0033CC"/>
                </a:solidFill>
                <a:cs typeface="Times New Roman" panose="02020603050405020304" pitchFamily="18" charset="0"/>
              </a:rPr>
              <a:t>Quang cảnh đất trời sang thu:</a:t>
            </a:r>
            <a:endParaRPr lang="en-US" altLang="en-US" sz="2600" b="1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0" y="63023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cs typeface="Times New Roman" panose="02020603050405020304" pitchFamily="18" charset="0"/>
              </a:rPr>
              <a:t>Tiết 121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1295400" y="-762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VNI-Times" pitchFamily="2" charset="0"/>
              </a:rPr>
              <a:t>         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SANG THU</a:t>
            </a:r>
            <a:r>
              <a:rPr lang="en-US" altLang="en-US" sz="3600" b="1" i="1">
                <a:latin typeface="VNI-Times" pitchFamily="2" charset="0"/>
              </a:rPr>
              <a:t>	</a:t>
            </a:r>
            <a:endParaRPr lang="en-US" altLang="en-US" sz="3600" b="1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6477000" y="304800"/>
            <a:ext cx="192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cs typeface="Times New Roman" panose="02020603050405020304" pitchFamily="18" charset="0"/>
              </a:rPr>
              <a:t>- Hữu Thỉnh-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0" y="69215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I/ Đọc- tìm hiểu </a:t>
            </a:r>
            <a:r>
              <a:rPr lang="en-US" altLang="en-US" sz="2400" b="1">
                <a:solidFill>
                  <a:srgbClr val="FF0000"/>
                </a:solidFill>
              </a:rPr>
              <a:t>chú</a:t>
            </a:r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 thích:</a:t>
            </a:r>
          </a:p>
        </p:txBody>
      </p:sp>
      <p:sp>
        <p:nvSpPr>
          <p:cNvPr id="14345" name="Text Box 6"/>
          <p:cNvSpPr txBox="1">
            <a:spLocks noChangeArrowheads="1"/>
          </p:cNvSpPr>
          <p:nvPr/>
        </p:nvSpPr>
        <p:spPr bwMode="auto">
          <a:xfrm>
            <a:off x="0" y="10668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I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I/ Đọc- hiểu văn bản: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-304800" y="1371600"/>
            <a:ext cx="472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33CC"/>
                </a:solidFill>
                <a:latin typeface=".VnTime" pitchFamily="34" charset="0"/>
              </a:rPr>
              <a:t>     </a:t>
            </a:r>
            <a:r>
              <a:rPr lang="en-US" altLang="en-US" sz="2600" b="1">
                <a:solidFill>
                  <a:srgbClr val="0033CC"/>
                </a:solidFill>
                <a:cs typeface="Times New Roman" panose="02020603050405020304" pitchFamily="18" charset="0"/>
              </a:rPr>
              <a:t>1. Tín hiệu mùa thu về: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295400" y="3124200"/>
            <a:ext cx="388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  dùng từ láy gợi hình, nhân hóa, đối lập. </a:t>
            </a:r>
            <a:endParaRPr lang="en-US" altLang="en-US" sz="2800" b="1">
              <a:latin typeface=".VnSouthern" pitchFamily="34" charset="0"/>
            </a:endParaRPr>
          </a:p>
        </p:txBody>
      </p:sp>
      <p:grpSp>
        <p:nvGrpSpPr>
          <p:cNvPr id="14348" name="Group 14"/>
          <p:cNvGrpSpPr>
            <a:grpSpLocks/>
          </p:cNvGrpSpPr>
          <p:nvPr/>
        </p:nvGrpSpPr>
        <p:grpSpPr bwMode="auto">
          <a:xfrm>
            <a:off x="0" y="0"/>
            <a:ext cx="9144000" cy="609600"/>
            <a:chOff x="0" y="0"/>
            <a:chExt cx="9144000" cy="766465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766465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61" name="Text Box 9"/>
            <p:cNvSpPr txBox="1">
              <a:spLocks noChangeArrowheads="1"/>
            </p:cNvSpPr>
            <p:nvPr/>
          </p:nvSpPr>
          <p:spPr bwMode="auto">
            <a:xfrm>
              <a:off x="1295400" y="0"/>
              <a:ext cx="632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b="1">
                  <a:solidFill>
                    <a:srgbClr val="0000FF"/>
                  </a:solidFill>
                  <a:latin typeface="VNI-Times" pitchFamily="2" charset="0"/>
                </a:rPr>
                <a:t>          </a:t>
              </a:r>
              <a:r>
                <a:rPr lang="en-US" altLang="en-US" sz="3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SANG THU</a:t>
              </a:r>
              <a:r>
                <a:rPr lang="en-US" altLang="en-US" sz="3600" b="1" i="1">
                  <a:latin typeface="VNI-Times" pitchFamily="2" charset="0"/>
                </a:rPr>
                <a:t>	</a:t>
              </a:r>
              <a:endParaRPr lang="en-US" altLang="en-US" sz="3600" b="1" i="1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14362" name="Rectangle 9"/>
            <p:cNvSpPr>
              <a:spLocks noChangeArrowheads="1"/>
            </p:cNvSpPr>
            <p:nvPr/>
          </p:nvSpPr>
          <p:spPr bwMode="auto">
            <a:xfrm>
              <a:off x="6477000" y="304800"/>
              <a:ext cx="200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cs typeface="Times New Roman" panose="02020603050405020304" pitchFamily="18" charset="0"/>
                </a:rPr>
                <a:t>- Hữu Thỉnh -</a:t>
              </a:r>
              <a:endParaRPr lang="en-US" alt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688013"/>
            <a:ext cx="5181600" cy="10175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800" b="1" smtClean="0">
                <a:solidFill>
                  <a:srgbClr val="0033CC"/>
                </a:solidFill>
                <a:latin typeface=".VnTime" pitchFamily="34" charset="0"/>
              </a:rPr>
              <a:t>3. </a:t>
            </a:r>
            <a:r>
              <a:rPr lang="en-US" alt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chuyển biến âm thầm trong lòng cảnh vật:</a:t>
            </a:r>
          </a:p>
        </p:txBody>
      </p:sp>
      <p:sp>
        <p:nvSpPr>
          <p:cNvPr id="14350" name="Line 6"/>
          <p:cNvSpPr>
            <a:spLocks noChangeShapeType="1"/>
          </p:cNvSpPr>
          <p:nvPr/>
        </p:nvSpPr>
        <p:spPr bwMode="auto">
          <a:xfrm>
            <a:off x="5181600" y="762000"/>
            <a:ext cx="76200" cy="609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Rectangle 20"/>
          <p:cNvSpPr>
            <a:spLocks noChangeArrowheads="1"/>
          </p:cNvSpPr>
          <p:nvPr/>
        </p:nvSpPr>
        <p:spPr bwMode="auto">
          <a:xfrm>
            <a:off x="5181600" y="114300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7030A0"/>
                </a:solidFill>
                <a:cs typeface="Times New Roman" panose="02020603050405020304" pitchFamily="18" charset="0"/>
              </a:rPr>
              <a:t>Sông được lúc dềnh dàng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7030A0"/>
                </a:solidFill>
                <a:cs typeface="Times New Roman" panose="02020603050405020304" pitchFamily="18" charset="0"/>
              </a:rPr>
              <a:t>Chim bắt đầu vội vã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7030A0"/>
                </a:solidFill>
                <a:cs typeface="Times New Roman" panose="02020603050405020304" pitchFamily="18" charset="0"/>
              </a:rPr>
              <a:t>Có đám mây mùa hạ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7030A0"/>
                </a:solidFill>
                <a:cs typeface="Times New Roman" panose="02020603050405020304" pitchFamily="18" charset="0"/>
              </a:rPr>
              <a:t>Vắt nửa mình sang thu</a:t>
            </a: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7543800" y="17526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5181600" y="17526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5257800" y="23622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7543800" y="23622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5943600" y="30480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04800" y="3962400"/>
            <a:ext cx="4876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.VnTime" pitchFamily="34" charset="0"/>
                <a:sym typeface="Wingdings 3" panose="05040102010807070707" pitchFamily="18" charset="2"/>
              </a:rPr>
              <a:t> </a:t>
            </a:r>
            <a:r>
              <a:rPr lang="en-US" altLang="en-US" sz="2800" b="1"/>
              <a:t> Thiên nhiên chuyển từ cuối  hạ sang đầu thu nhẹ nhàng mà rõ rệt.</a:t>
            </a:r>
            <a:endParaRPr lang="en-US" altLang="en-US" sz="280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410200" y="3657600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304800" y="52578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sym typeface="Wingdings 3" panose="05040102010807070707" pitchFamily="18" charset="2"/>
              </a:rPr>
              <a:t> Ngất ngây, say sưa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23" grpId="0"/>
      <p:bldP spid="18" grpId="0"/>
      <p:bldP spid="30" grpId="0"/>
      <p:bldP spid="14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image_paste_071212133702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images562257_mua5_7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495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photos (298)"/>
          <p:cNvPicPr>
            <a:picLocks noChangeAspect="1" noChangeArrowheads="1"/>
          </p:cNvPicPr>
          <p:nvPr/>
        </p:nvPicPr>
        <p:blipFill>
          <a:blip r:embed="rId5">
            <a:lum bright="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0" y="1249363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Vẫn còn bao nhiêu nắng</a:t>
            </a:r>
            <a:endParaRPr lang="en-US" altLang="en-US" sz="32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0" y="381000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6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Đã vơi dần cơn mưa</a:t>
            </a:r>
            <a:endParaRPr lang="en-US" altLang="en-US" sz="36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4714009" y="3838287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Trên hàng cây đứng tuổi</a:t>
            </a:r>
            <a:endParaRPr lang="en-US" altLang="en-US" sz="32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8" name="Text Box 22"/>
          <p:cNvSpPr txBox="1">
            <a:spLocks noChangeArrowheads="1"/>
          </p:cNvSpPr>
          <p:nvPr/>
        </p:nvSpPr>
        <p:spPr bwMode="auto">
          <a:xfrm>
            <a:off x="3352800" y="1219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3505200" y="1752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2590800" y="43434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26"/>
          <p:cNvSpPr txBox="1">
            <a:spLocks noChangeArrowheads="1"/>
          </p:cNvSpPr>
          <p:nvPr/>
        </p:nvSpPr>
        <p:spPr bwMode="auto">
          <a:xfrm>
            <a:off x="5029200" y="1371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72" name="Text Box 28"/>
          <p:cNvSpPr txBox="1">
            <a:spLocks noChangeArrowheads="1"/>
          </p:cNvSpPr>
          <p:nvPr/>
        </p:nvSpPr>
        <p:spPr bwMode="auto">
          <a:xfrm>
            <a:off x="5715000" y="3810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>
            <a:off x="5943600" y="4378325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68" name="Picture 32" descr="j02938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5334000" y="1554163"/>
            <a:ext cx="381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Sấm cũng bớt bất ngờ</a:t>
            </a:r>
            <a:endParaRPr lang="en-US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5572" name="Line 36"/>
          <p:cNvSpPr>
            <a:spLocks noChangeShapeType="1"/>
          </p:cNvSpPr>
          <p:nvPr/>
        </p:nvSpPr>
        <p:spPr bwMode="auto">
          <a:xfrm>
            <a:off x="5562600" y="20574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09600" y="50292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3200" b="1" dirty="0">
                <a:latin typeface=".VnTime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Nắng</a:t>
            </a:r>
            <a:r>
              <a:rPr lang="en-US" sz="2800" b="1" u="sng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a typeface="+mj-ea"/>
                <a:cs typeface="Times New Roman" pitchFamily="18" charset="0"/>
              </a:rPr>
              <a:t>vẫn</a:t>
            </a:r>
            <a:r>
              <a:rPr lang="en-US" sz="2800" b="1" u="sng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a typeface="+mj-ea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a typeface="+mj-ea"/>
                <a:cs typeface="Times New Roman" pitchFamily="18" charset="0"/>
              </a:rPr>
              <a:t>đã</a:t>
            </a:r>
            <a:r>
              <a:rPr lang="en-US" sz="2800" b="1" u="sng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a typeface="+mj-ea"/>
                <a:cs typeface="Times New Roman" pitchFamily="18" charset="0"/>
              </a:rPr>
              <a:t>vơi</a:t>
            </a:r>
            <a:r>
              <a:rPr lang="en-US" sz="2800" b="1" u="sng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a typeface="+mj-ea"/>
                <a:cs typeface="Times New Roman" pitchFamily="18" charset="0"/>
              </a:rPr>
              <a:t>dần</a:t>
            </a:r>
            <a:r>
              <a:rPr lang="en-US" sz="2800" b="1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sấm</a:t>
            </a:r>
            <a:r>
              <a:rPr lang="en-US" sz="2800" b="1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a typeface="+mj-ea"/>
                <a:cs typeface="Times New Roman" pitchFamily="18" charset="0"/>
              </a:rPr>
              <a:t>cũng</a:t>
            </a:r>
            <a:r>
              <a:rPr lang="en-US" sz="2800" b="1" u="sng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a typeface="+mj-ea"/>
                <a:cs typeface="Times New Roman" pitchFamily="18" charset="0"/>
              </a:rPr>
              <a:t>bớt</a:t>
            </a:r>
            <a:r>
              <a:rPr lang="en-US" sz="2800" b="1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,… </a:t>
            </a:r>
            <a:r>
              <a:rPr lang="en-US" sz="2800" b="1" dirty="0">
                <a:solidFill>
                  <a:srgbClr val="000000"/>
                </a:solidFill>
                <a:latin typeface=".VnTime" pitchFamily="34" charset="0"/>
                <a:ea typeface="+mj-ea"/>
                <a:cs typeface="+mj-cs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.VnTime" pitchFamily="34" charset="0"/>
                <a:ea typeface="+mj-ea"/>
                <a:cs typeface="+mj-cs"/>
              </a:rPr>
            </a:br>
            <a:r>
              <a:rPr lang="en-US" sz="2800" b="1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61988" y="5792788"/>
            <a:ext cx="7837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Thu đến vẫn còn những dư âm của mùa hạ. 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76200" y="60960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ang cay"/>
          <p:cNvPicPr>
            <a:picLocks noChangeAspect="1" noChangeArrowheads="1"/>
          </p:cNvPicPr>
          <p:nvPr/>
        </p:nvPicPr>
        <p:blipFill>
          <a:blip r:embed="rId3">
            <a:lum bright="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0" y="4140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chemeClr val="folHlink"/>
                </a:solidFill>
                <a:latin typeface=".VnUniverse" pitchFamily="34" charset="0"/>
              </a:rPr>
              <a:t>*</a:t>
            </a:r>
            <a:r>
              <a:rPr lang="en-US" altLang="en-US" sz="3200" b="1" u="sng" dirty="0">
                <a:solidFill>
                  <a:schemeClr val="fol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folHlink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200" b="1" u="sng" dirty="0">
                <a:solidFill>
                  <a:schemeClr val="fol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folHlink"/>
                </a:solidFill>
                <a:cs typeface="Times New Roman" panose="02020603050405020304" pitchFamily="18" charset="0"/>
              </a:rPr>
              <a:t>tả</a:t>
            </a:r>
            <a:r>
              <a:rPr lang="en-US" altLang="en-US" sz="3200" b="1" u="sng" dirty="0">
                <a:solidFill>
                  <a:schemeClr val="fol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folHlink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chemeClr val="folHlink"/>
                </a:solidFill>
                <a:cs typeface="Times New Roman" panose="02020603050405020304" pitchFamily="18" charset="0"/>
              </a:rPr>
              <a:t>: 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sấm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3810000" y="4724400"/>
            <a:ext cx="533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6925" indent="-7969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Sấm: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cs typeface="Times New Roman" panose="02020603050405020304" pitchFamily="18" charset="0"/>
              </a:rPr>
              <a:t>vang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/>
              <a:t>động bất thường của ngoại cảnh, cuộc đời.</a:t>
            </a:r>
            <a:endParaRPr lang="en-US" alt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3886200" y="5611813"/>
            <a:ext cx="5257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6925" indent="-7969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Hàng cây đứng tuổi: </a:t>
            </a:r>
            <a:r>
              <a:rPr lang="en-US" altLang="en-US" sz="2800" b="1">
                <a:solidFill>
                  <a:srgbClr val="000000"/>
                </a:solidFill>
                <a:cs typeface="Times New Roman" panose="02020603050405020304" pitchFamily="18" charset="0"/>
              </a:rPr>
              <a:t>Con người từng trải sẽ có bản lĩnh vững vàng hơn.</a:t>
            </a:r>
            <a:endParaRPr lang="en-US" altLang="en-US" sz="2800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0" y="5257800"/>
            <a:ext cx="297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folHlink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3200" b="1" u="sng">
                <a:solidFill>
                  <a:schemeClr val="folHlink"/>
                </a:solidFill>
                <a:cs typeface="Times New Roman" panose="02020603050405020304" pitchFamily="18" charset="0"/>
              </a:rPr>
              <a:t>Ý nghĩa ẩn dụ</a:t>
            </a:r>
            <a:r>
              <a:rPr lang="en-US" altLang="en-US" sz="3200" b="1">
                <a:solidFill>
                  <a:schemeClr val="folHlink"/>
                </a:solidFill>
                <a:cs typeface="Times New Roman" panose="02020603050405020304" pitchFamily="18" charset="0"/>
              </a:rPr>
              <a:t>:</a:t>
            </a:r>
            <a:endParaRPr lang="en-US" altLang="en-US" sz="2800">
              <a:solidFill>
                <a:schemeClr val="folHlin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895600" y="4953000"/>
            <a:ext cx="990600" cy="1066800"/>
            <a:chOff x="2514600" y="4038600"/>
            <a:chExt cx="1066800" cy="990600"/>
          </a:xfrm>
        </p:grpSpPr>
        <p:sp>
          <p:nvSpPr>
            <p:cNvPr id="16408" name="Line 9"/>
            <p:cNvSpPr>
              <a:spLocks noChangeShapeType="1"/>
            </p:cNvSpPr>
            <p:nvPr/>
          </p:nvSpPr>
          <p:spPr bwMode="auto">
            <a:xfrm flipV="1">
              <a:off x="2514600" y="4038600"/>
              <a:ext cx="1066800" cy="533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09" name="Line 10"/>
            <p:cNvSpPr>
              <a:spLocks noChangeShapeType="1"/>
            </p:cNvSpPr>
            <p:nvPr/>
          </p:nvSpPr>
          <p:spPr bwMode="auto">
            <a:xfrm>
              <a:off x="2514600" y="4648200"/>
              <a:ext cx="1066800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1775702" y="2674581"/>
            <a:ext cx="595855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Sấm cũng bớt bất ngờ</a:t>
            </a:r>
          </a:p>
          <a:p>
            <a:pPr>
              <a:spcBef>
                <a:spcPts val="0"/>
              </a:spcBef>
            </a:pPr>
            <a:r>
              <a:rPr lang="vi-VN" altLang="en-US" sz="4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Trên hàng cây đứng tuổi</a:t>
            </a:r>
          </a:p>
          <a:p>
            <a:pPr>
              <a:spcBef>
                <a:spcPts val="0"/>
              </a:spcBef>
            </a:pPr>
            <a:endParaRPr lang="en-US" altLang="en-US" sz="4400" b="1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4724400"/>
            <a:ext cx="9144000" cy="1189038"/>
            <a:chOff x="-49" y="3603"/>
            <a:chExt cx="6104" cy="749"/>
          </a:xfrm>
        </p:grpSpPr>
        <p:sp>
          <p:nvSpPr>
            <p:cNvPr id="16406" name="Text Box 15"/>
            <p:cNvSpPr txBox="1">
              <a:spLocks noChangeArrowheads="1"/>
            </p:cNvSpPr>
            <p:nvPr/>
          </p:nvSpPr>
          <p:spPr bwMode="auto">
            <a:xfrm>
              <a:off x="98" y="3676"/>
              <a:ext cx="5957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50888" indent="-7508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3000" b="1">
                  <a:cs typeface="Times New Roman" panose="02020603050405020304" pitchFamily="18" charset="0"/>
                </a:rPr>
                <a:t>       Em</a:t>
              </a:r>
              <a:r>
                <a:rPr lang="en-US" altLang="en-US" sz="3000" b="1">
                  <a:latin typeface=".VnAristote" pitchFamily="34" charset="0"/>
                </a:rPr>
                <a:t> </a:t>
              </a:r>
              <a:r>
                <a:rPr lang="en-US" altLang="en-US" sz="3000" b="1">
                  <a:cs typeface="Times New Roman" panose="02020603050405020304" pitchFamily="18" charset="0"/>
                </a:rPr>
                <a:t>hiểu thế nào về hai dòng thơ trên? </a:t>
              </a:r>
            </a:p>
          </p:txBody>
        </p:sp>
        <p:sp>
          <p:nvSpPr>
            <p:cNvPr id="16407" name="Text Box 16"/>
            <p:cNvSpPr txBox="1">
              <a:spLocks noChangeArrowheads="1"/>
            </p:cNvSpPr>
            <p:nvPr/>
          </p:nvSpPr>
          <p:spPr bwMode="auto">
            <a:xfrm>
              <a:off x="-49" y="3603"/>
              <a:ext cx="492" cy="7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7200" b="1">
                  <a:solidFill>
                    <a:srgbClr val="CC3300"/>
                  </a:solidFill>
                  <a:latin typeface=".VnAristote" pitchFamily="34" charset="0"/>
                </a:rPr>
                <a:t>?</a:t>
              </a:r>
            </a:p>
          </p:txBody>
        </p:sp>
      </p:grpSp>
      <p:sp>
        <p:nvSpPr>
          <p:cNvPr id="16396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cs typeface="Times New Roman" panose="02020603050405020304" pitchFamily="18" charset="0"/>
              </a:rPr>
              <a:t>Tiết 121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16398" name="Text Box 9"/>
          <p:cNvSpPr txBox="1">
            <a:spLocks noChangeArrowheads="1"/>
          </p:cNvSpPr>
          <p:nvPr/>
        </p:nvSpPr>
        <p:spPr bwMode="auto">
          <a:xfrm>
            <a:off x="1295400" y="-762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VNI-Times" pitchFamily="2" charset="0"/>
              </a:rPr>
              <a:t>         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SANG THU</a:t>
            </a:r>
            <a:r>
              <a:rPr lang="en-US" altLang="en-US" sz="3600" b="1" i="1">
                <a:latin typeface="VNI-Times" pitchFamily="2" charset="0"/>
              </a:rPr>
              <a:t>	</a:t>
            </a:r>
            <a:endParaRPr lang="en-US" altLang="en-US" sz="3600" b="1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6399" name="Rectangle 9"/>
          <p:cNvSpPr>
            <a:spLocks noChangeArrowheads="1"/>
          </p:cNvSpPr>
          <p:nvPr/>
        </p:nvSpPr>
        <p:spPr bwMode="auto">
          <a:xfrm>
            <a:off x="6477000" y="228600"/>
            <a:ext cx="192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cs typeface="Times New Roman" panose="02020603050405020304" pitchFamily="18" charset="0"/>
              </a:rPr>
              <a:t>- Hữu Thỉnh-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6400" name="Rectangle 2"/>
          <p:cNvSpPr txBox="1">
            <a:spLocks noChangeArrowheads="1"/>
          </p:cNvSpPr>
          <p:nvPr/>
        </p:nvSpPr>
        <p:spPr bwMode="auto">
          <a:xfrm>
            <a:off x="76200" y="762000"/>
            <a:ext cx="8153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.VnTime" pitchFamily="34" charset="0"/>
              </a:rPr>
              <a:t>3. </a:t>
            </a:r>
            <a:r>
              <a:rPr lang="en-US" altLang="en-US" sz="2800" b="1">
                <a:solidFill>
                  <a:srgbClr val="0033CC"/>
                </a:solidFill>
                <a:cs typeface="Times New Roman" panose="02020603050405020304" pitchFamily="18" charset="0"/>
              </a:rPr>
              <a:t>Những chuyển biến âm thầm trong lòng cảnh vật:</a:t>
            </a:r>
          </a:p>
        </p:txBody>
      </p:sp>
      <p:grpSp>
        <p:nvGrpSpPr>
          <p:cNvPr id="16401" name="Group 14"/>
          <p:cNvGrpSpPr>
            <a:grpSpLocks/>
          </p:cNvGrpSpPr>
          <p:nvPr/>
        </p:nvGrpSpPr>
        <p:grpSpPr bwMode="auto">
          <a:xfrm>
            <a:off x="0" y="-4763"/>
            <a:ext cx="9144000" cy="766763"/>
            <a:chOff x="0" y="0"/>
            <a:chExt cx="9144000" cy="766465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534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 Box 9"/>
            <p:cNvSpPr txBox="1">
              <a:spLocks noChangeArrowheads="1"/>
            </p:cNvSpPr>
            <p:nvPr/>
          </p:nvSpPr>
          <p:spPr bwMode="auto">
            <a:xfrm>
              <a:off x="1295400" y="0"/>
              <a:ext cx="632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b="1">
                  <a:solidFill>
                    <a:srgbClr val="0000FF"/>
                  </a:solidFill>
                  <a:latin typeface="VNI-Times" pitchFamily="2" charset="0"/>
                </a:rPr>
                <a:t>          </a:t>
              </a:r>
              <a:r>
                <a:rPr lang="en-US" altLang="en-US" sz="3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SANG THU</a:t>
              </a:r>
              <a:r>
                <a:rPr lang="en-US" altLang="en-US" sz="3600" b="1" i="1">
                  <a:latin typeface="VNI-Times" pitchFamily="2" charset="0"/>
                </a:rPr>
                <a:t>	</a:t>
              </a:r>
              <a:endParaRPr lang="en-US" altLang="en-US" sz="3600" b="1" i="1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16405" name="Rectangle 9"/>
            <p:cNvSpPr>
              <a:spLocks noChangeArrowheads="1"/>
            </p:cNvSpPr>
            <p:nvPr/>
          </p:nvSpPr>
          <p:spPr bwMode="auto">
            <a:xfrm>
              <a:off x="6477000" y="304800"/>
              <a:ext cx="200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cs typeface="Times New Roman" panose="02020603050405020304" pitchFamily="18" charset="0"/>
                </a:rPr>
                <a:t>- Hữu Thỉnh -</a:t>
              </a:r>
              <a:endParaRPr lang="en-US" altLang="en-US"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/>
      <p:bldP spid="169990" grpId="0"/>
      <p:bldP spid="169991" grpId="0"/>
      <p:bldP spid="169992" grpId="0"/>
      <p:bldP spid="1699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1344613"/>
            <a:ext cx="2895600" cy="560387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Tổng kết: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2514600" cy="45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Nghệ thuật: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800" y="2527300"/>
            <a:ext cx="4495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en-US" sz="2800" b="1">
                <a:cs typeface="Times New Roman" panose="02020603050405020304" pitchFamily="18" charset="0"/>
              </a:rPr>
              <a:t> Hình ảnh giàu sức biểu cảm, gợi suy tưởng.</a:t>
            </a:r>
          </a:p>
          <a:p>
            <a:pPr algn="just">
              <a:buFontTx/>
              <a:buChar char="-"/>
            </a:pPr>
            <a:r>
              <a:rPr lang="en-US" altLang="en-US" sz="2800" b="1">
                <a:cs typeface="Times New Roman" panose="02020603050405020304" pitchFamily="18" charset="0"/>
              </a:rPr>
              <a:t> Nghệ thuật nhân hóa, ẩn dụ, đối lập tự nhiên hợp lý.</a:t>
            </a:r>
          </a:p>
          <a:p>
            <a:pPr algn="just">
              <a:buFontTx/>
              <a:buChar char="-"/>
            </a:pPr>
            <a:r>
              <a:rPr lang="en-US" altLang="en-US" sz="2800" b="1">
                <a:cs typeface="Times New Roman" panose="02020603050405020304" pitchFamily="18" charset="0"/>
              </a:rPr>
              <a:t> Từ láy gợi hình</a:t>
            </a:r>
            <a:r>
              <a:rPr lang="en-US" altLang="en-US" sz="2800" b="1">
                <a:latin typeface=".VnTime" pitchFamily="34" charset="0"/>
              </a:rPr>
              <a:t>.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0" y="4030663"/>
            <a:ext cx="739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295400" y="-762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VNI-Times" pitchFamily="2" charset="0"/>
              </a:rPr>
              <a:t>         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SANG THU</a:t>
            </a:r>
            <a:r>
              <a:rPr lang="en-US" altLang="en-US" sz="3600" b="1" i="1">
                <a:latin typeface="VNI-Times" pitchFamily="2" charset="0"/>
              </a:rPr>
              <a:t>	</a:t>
            </a:r>
            <a:endParaRPr lang="en-US" altLang="en-US" sz="3600" b="1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cs typeface="Times New Roman" panose="02020603050405020304" pitchFamily="18" charset="0"/>
              </a:rPr>
              <a:t>Tiết 121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0" y="609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I/ Đọc- tìm hiểu </a:t>
            </a:r>
            <a:r>
              <a:rPr lang="en-US" altLang="en-US" sz="2400" b="1">
                <a:solidFill>
                  <a:srgbClr val="FF0000"/>
                </a:solidFill>
              </a:rPr>
              <a:t>chú</a:t>
            </a:r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 thích:</a:t>
            </a: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0" y="990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I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I/ Đọc- hiểu văn bản:</a:t>
            </a:r>
          </a:p>
        </p:txBody>
      </p:sp>
      <p:sp>
        <p:nvSpPr>
          <p:cNvPr id="17418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6477000" y="304800"/>
            <a:ext cx="192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cs typeface="Times New Roman" panose="02020603050405020304" pitchFamily="18" charset="0"/>
              </a:rPr>
              <a:t>- Hữu Thỉnh-</a:t>
            </a:r>
            <a:endParaRPr lang="en-US" altLang="en-US">
              <a:cs typeface="Times New Roman" panose="02020603050405020304" pitchFamily="18" charset="0"/>
            </a:endParaRPr>
          </a:p>
        </p:txBody>
      </p:sp>
      <p:grpSp>
        <p:nvGrpSpPr>
          <p:cNvPr id="17420" name="Group 14"/>
          <p:cNvGrpSpPr>
            <a:grpSpLocks/>
          </p:cNvGrpSpPr>
          <p:nvPr/>
        </p:nvGrpSpPr>
        <p:grpSpPr bwMode="auto">
          <a:xfrm>
            <a:off x="0" y="-4763"/>
            <a:ext cx="9144000" cy="766763"/>
            <a:chOff x="0" y="0"/>
            <a:chExt cx="9144000" cy="76646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534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7" name="Text Box 9"/>
            <p:cNvSpPr txBox="1">
              <a:spLocks noChangeArrowheads="1"/>
            </p:cNvSpPr>
            <p:nvPr/>
          </p:nvSpPr>
          <p:spPr bwMode="auto">
            <a:xfrm>
              <a:off x="1295400" y="0"/>
              <a:ext cx="632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b="1">
                  <a:solidFill>
                    <a:srgbClr val="0000FF"/>
                  </a:solidFill>
                  <a:latin typeface="VNI-Times" pitchFamily="2" charset="0"/>
                </a:rPr>
                <a:t>          </a:t>
              </a:r>
              <a:r>
                <a:rPr lang="en-US" altLang="en-US" sz="3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SANG THU</a:t>
              </a:r>
              <a:r>
                <a:rPr lang="en-US" altLang="en-US" sz="3600" b="1" i="1">
                  <a:latin typeface="VNI-Times" pitchFamily="2" charset="0"/>
                </a:rPr>
                <a:t>	</a:t>
              </a:r>
              <a:endParaRPr lang="en-US" altLang="en-US" sz="3600" b="1" i="1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17428" name="Rectangle 9"/>
            <p:cNvSpPr>
              <a:spLocks noChangeArrowheads="1"/>
            </p:cNvSpPr>
            <p:nvPr/>
          </p:nvSpPr>
          <p:spPr bwMode="auto">
            <a:xfrm>
              <a:off x="6477000" y="304800"/>
              <a:ext cx="200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cs typeface="Times New Roman" panose="02020603050405020304" pitchFamily="18" charset="0"/>
                </a:rPr>
                <a:t>- Hữu Thỉnh -</a:t>
              </a:r>
              <a:endParaRPr lang="en-US" alt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17421" name="Line 6"/>
          <p:cNvSpPr>
            <a:spLocks noChangeShapeType="1"/>
          </p:cNvSpPr>
          <p:nvPr/>
        </p:nvSpPr>
        <p:spPr bwMode="auto">
          <a:xfrm>
            <a:off x="4799013" y="762000"/>
            <a:ext cx="77787" cy="609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191000" y="7620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vi-VN" altLang="en-US" sz="32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Bài tập trắc nghiệm</a:t>
            </a:r>
            <a:endParaRPr lang="en-US" altLang="en-US" sz="32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029200" y="1752600"/>
            <a:ext cx="4114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b="1" i="1" dirty="0">
                <a:solidFill>
                  <a:srgbClr val="0000FF"/>
                </a:solidFill>
                <a:latin typeface="VNI-Times" pitchFamily="2" charset="0"/>
              </a:rPr>
              <a:t>   </a:t>
            </a:r>
            <a:r>
              <a:rPr lang="vi-VN" altLang="en-US" sz="2800" b="1" i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Câu </a:t>
            </a:r>
            <a:r>
              <a:rPr lang="en-US" altLang="en-US" sz="2800" b="1" i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800" b="1" i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“Sang </a:t>
            </a:r>
            <a:r>
              <a:rPr lang="en-US" alt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” </a:t>
            </a:r>
            <a:r>
              <a:rPr lang="en-US" alt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gồm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nghệ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thuật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đặc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sắc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a.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giàu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sức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gợi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tưởng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b.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ẩn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láy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gợi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00"/>
                </a:solidFill>
                <a:latin typeface=".VnTime" pitchFamily="34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VNI-Times" pitchFamily="2" charset="0"/>
            </a:endParaRPr>
          </a:p>
          <a:p>
            <a:pPr algn="just"/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c.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b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d.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b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4953000" y="4876800"/>
            <a:ext cx="533400" cy="381000"/>
          </a:xfrm>
          <a:prstGeom prst="ellipse">
            <a:avLst/>
          </a:prstGeom>
          <a:noFill/>
          <a:ln w="57150" cmpd="thickThin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  <p:bldP spid="20486" grpId="0"/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1344613"/>
            <a:ext cx="2895600" cy="560387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Tổng kết: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2514600" cy="45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Nghệ thuật: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57200" y="2181225"/>
            <a:ext cx="426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0000"/>
              </a:lnSpc>
              <a:buFontTx/>
              <a:buChar char="-"/>
            </a:pPr>
            <a:r>
              <a:rPr lang="en-US" altLang="en-US" sz="2400" b="1">
                <a:cs typeface="Times New Roman" panose="02020603050405020304" pitchFamily="18" charset="0"/>
              </a:rPr>
              <a:t> Hình ảnh giàu sức biểu cảm, gợi suy tưởng.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n-US" altLang="en-US" sz="2400" b="1">
                <a:cs typeface="Times New Roman" panose="02020603050405020304" pitchFamily="18" charset="0"/>
              </a:rPr>
              <a:t> Nghệ thuật nhân hóa, ẩn dụ, đối lập tự nhiên hợp lý.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n-US" altLang="en-US" sz="2400" b="1">
                <a:cs typeface="Times New Roman" panose="02020603050405020304" pitchFamily="18" charset="0"/>
              </a:rPr>
              <a:t> Từ láy gợi hình</a:t>
            </a:r>
            <a:r>
              <a:rPr lang="en-US" altLang="en-US" sz="2400" b="1">
                <a:latin typeface=".VnTime" pitchFamily="34" charset="0"/>
              </a:rPr>
              <a:t>.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0" y="4030663"/>
            <a:ext cx="739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6200" y="3671888"/>
            <a:ext cx="274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2. Nội dung: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2400" y="4184650"/>
            <a:ext cx="4724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0000"/>
              </a:lnSpc>
              <a:buFontTx/>
              <a:buChar char="-"/>
            </a:pPr>
            <a:r>
              <a:rPr lang="en-US" altLang="en-US" sz="2800" b="1">
                <a:latin typeface=".VnTime" pitchFamily="34" charset="0"/>
              </a:rPr>
              <a:t> </a:t>
            </a:r>
            <a:r>
              <a:rPr lang="en-US" altLang="en-US" sz="2800" b="1">
                <a:cs typeface="Times New Roman" panose="02020603050405020304" pitchFamily="18" charset="0"/>
              </a:rPr>
              <a:t>Cảm nhận tinh tế về thiên nhiên ở thời điểm giao mùa.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n-US" altLang="en-US" sz="2800" b="1">
                <a:latin typeface=".VnTime" pitchFamily="34" charset="0"/>
              </a:rPr>
              <a:t> </a:t>
            </a:r>
            <a:r>
              <a:rPr lang="en-US" altLang="en-US" sz="2800" b="1">
                <a:cs typeface="Times New Roman" panose="02020603050405020304" pitchFamily="18" charset="0"/>
              </a:rPr>
              <a:t>Thiết tha, trân trọng trước vẻ đẹp thiên nhiên, đất nước.</a:t>
            </a:r>
          </a:p>
          <a:p>
            <a:pPr algn="just">
              <a:lnSpc>
                <a:spcPct val="80000"/>
              </a:lnSpc>
            </a:pPr>
            <a:r>
              <a:rPr lang="en-US" altLang="en-US" sz="2800" b="1">
                <a:cs typeface="Times New Roman" panose="02020603050405020304" pitchFamily="18" charset="0"/>
              </a:rPr>
              <a:t>- Suy ngẫm sâu lắng về con người, cuộc đời.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1295400" y="-762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VNI-Times" pitchFamily="2" charset="0"/>
              </a:rPr>
              <a:t>         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SANG THU</a:t>
            </a:r>
            <a:r>
              <a:rPr lang="en-US" altLang="en-US" sz="3600" b="1" i="1">
                <a:latin typeface="VNI-Times" pitchFamily="2" charset="0"/>
              </a:rPr>
              <a:t>	</a:t>
            </a:r>
            <a:endParaRPr lang="en-US" altLang="en-US" sz="3600" b="1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cs typeface="Times New Roman" panose="02020603050405020304" pitchFamily="18" charset="0"/>
              </a:rPr>
              <a:t>Tiết 121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18442" name="Text Box 6"/>
          <p:cNvSpPr txBox="1">
            <a:spLocks noChangeArrowheads="1"/>
          </p:cNvSpPr>
          <p:nvPr/>
        </p:nvSpPr>
        <p:spPr bwMode="auto">
          <a:xfrm>
            <a:off x="0" y="609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I/ Đọc- tìm hiểu </a:t>
            </a:r>
            <a:r>
              <a:rPr lang="en-US" altLang="en-US" sz="2400" b="1">
                <a:solidFill>
                  <a:srgbClr val="FF0000"/>
                </a:solidFill>
              </a:rPr>
              <a:t>chú</a:t>
            </a:r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 thích:</a:t>
            </a:r>
          </a:p>
        </p:txBody>
      </p:sp>
      <p:sp>
        <p:nvSpPr>
          <p:cNvPr id="18443" name="Text Box 6"/>
          <p:cNvSpPr txBox="1">
            <a:spLocks noChangeArrowheads="1"/>
          </p:cNvSpPr>
          <p:nvPr/>
        </p:nvSpPr>
        <p:spPr bwMode="auto">
          <a:xfrm>
            <a:off x="0" y="990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I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I/ Đọc- hiểu văn bản:</a:t>
            </a:r>
          </a:p>
        </p:txBody>
      </p:sp>
      <p:sp>
        <p:nvSpPr>
          <p:cNvPr id="18444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Rectangle 9"/>
          <p:cNvSpPr>
            <a:spLocks noChangeArrowheads="1"/>
          </p:cNvSpPr>
          <p:nvPr/>
        </p:nvSpPr>
        <p:spPr bwMode="auto">
          <a:xfrm>
            <a:off x="6477000" y="304800"/>
            <a:ext cx="192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cs typeface="Times New Roman" panose="02020603050405020304" pitchFamily="18" charset="0"/>
              </a:rPr>
              <a:t>- Hữu Thỉnh-</a:t>
            </a:r>
            <a:endParaRPr lang="en-US" altLang="en-US">
              <a:cs typeface="Times New Roman" panose="02020603050405020304" pitchFamily="18" charset="0"/>
            </a:endParaRPr>
          </a:p>
        </p:txBody>
      </p:sp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0" y="-4763"/>
            <a:ext cx="9144000" cy="766763"/>
            <a:chOff x="0" y="0"/>
            <a:chExt cx="9144000" cy="76646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534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4" name="Text Box 9"/>
            <p:cNvSpPr txBox="1">
              <a:spLocks noChangeArrowheads="1"/>
            </p:cNvSpPr>
            <p:nvPr/>
          </p:nvSpPr>
          <p:spPr bwMode="auto">
            <a:xfrm>
              <a:off x="1295400" y="0"/>
              <a:ext cx="632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b="1">
                  <a:solidFill>
                    <a:srgbClr val="0000FF"/>
                  </a:solidFill>
                  <a:latin typeface="VNI-Times" pitchFamily="2" charset="0"/>
                </a:rPr>
                <a:t>          </a:t>
              </a:r>
              <a:r>
                <a:rPr lang="en-US" altLang="en-US" sz="3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SANG THU</a:t>
              </a:r>
              <a:r>
                <a:rPr lang="en-US" altLang="en-US" sz="3600" b="1" i="1">
                  <a:latin typeface="VNI-Times" pitchFamily="2" charset="0"/>
                </a:rPr>
                <a:t>	</a:t>
              </a:r>
              <a:endParaRPr lang="en-US" altLang="en-US" sz="3600" b="1" i="1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18455" name="Rectangle 9"/>
            <p:cNvSpPr>
              <a:spLocks noChangeArrowheads="1"/>
            </p:cNvSpPr>
            <p:nvPr/>
          </p:nvSpPr>
          <p:spPr bwMode="auto">
            <a:xfrm>
              <a:off x="6477000" y="304800"/>
              <a:ext cx="200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cs typeface="Times New Roman" panose="02020603050405020304" pitchFamily="18" charset="0"/>
                </a:rPr>
                <a:t>- Hữu Thỉnh -</a:t>
              </a:r>
              <a:endParaRPr lang="en-US" alt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18447" name="Line 6"/>
          <p:cNvSpPr>
            <a:spLocks noChangeShapeType="1"/>
          </p:cNvSpPr>
          <p:nvPr/>
        </p:nvSpPr>
        <p:spPr bwMode="auto">
          <a:xfrm>
            <a:off x="4799013" y="762000"/>
            <a:ext cx="77787" cy="609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4800600" y="6157913"/>
            <a:ext cx="533400" cy="381000"/>
          </a:xfrm>
          <a:prstGeom prst="ellipse">
            <a:avLst/>
          </a:prstGeom>
          <a:noFill/>
          <a:ln w="57150" cmpd="thickThin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876800" y="1752600"/>
            <a:ext cx="4267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b="1" i="1" dirty="0">
                <a:solidFill>
                  <a:srgbClr val="0000FF"/>
                </a:solidFill>
                <a:latin typeface="VNI-Times" pitchFamily="2" charset="0"/>
              </a:rPr>
              <a:t>   </a:t>
            </a:r>
            <a:r>
              <a:rPr lang="vi-VN" altLang="en-US" sz="28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2: </a:t>
            </a:r>
            <a:r>
              <a:rPr lang="en-US" alt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Nội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dung </a:t>
            </a:r>
            <a:r>
              <a:rPr lang="en-US" alt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b</a:t>
            </a:r>
            <a:r>
              <a:rPr lang="vi-VN" altLang="en-US" sz="28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ài</a:t>
            </a:r>
            <a:r>
              <a:rPr lang="en-US" altLang="en-US" sz="28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thơ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“Sang </a:t>
            </a:r>
            <a:r>
              <a:rPr lang="en-US" alt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”: </a:t>
            </a:r>
            <a:endParaRPr lang="en-US" alt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a.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tinh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thiên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giao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VNI-Times" pitchFamily="2" charset="0"/>
            </a:endParaRPr>
          </a:p>
          <a:p>
            <a:pPr algn="just"/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b.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tha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trân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trọng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vẻ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thiên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VNI-Times" pitchFamily="2" charset="0"/>
            </a:endParaRPr>
          </a:p>
          <a:p>
            <a:pPr algn="just"/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c.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ngẫm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lắng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đời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VNI-Times" pitchFamily="2" charset="0"/>
            </a:endParaRPr>
          </a:p>
          <a:p>
            <a:pPr algn="just"/>
            <a:r>
              <a:rPr lang="vi-VN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d. Cả 3 ý trên</a:t>
            </a:r>
            <a:r>
              <a:rPr lang="en-US" altLang="en-US" sz="2800" b="1" dirty="0" smtClean="0">
                <a:solidFill>
                  <a:srgbClr val="000000"/>
                </a:solidFill>
                <a:latin typeface="VNI-Times" pitchFamily="2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191000" y="7620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vi-VN" altLang="en-US" sz="32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Bài tập trắc nghiệm</a:t>
            </a:r>
            <a:endParaRPr lang="en-US" altLang="en-US" sz="32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24025" y="3032125"/>
            <a:ext cx="7191375" cy="2149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6200" y="3032125"/>
            <a:ext cx="1647825" cy="2149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24025" y="882650"/>
            <a:ext cx="7191375" cy="2149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6200" y="882650"/>
            <a:ext cx="1647825" cy="2149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76200" y="882650"/>
            <a:ext cx="8839200" cy="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76200" y="3032125"/>
            <a:ext cx="8839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76200" y="5181600"/>
            <a:ext cx="8839200" cy="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76200" y="882650"/>
            <a:ext cx="0" cy="429895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1724025" y="882650"/>
            <a:ext cx="0" cy="429895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8915400" y="882650"/>
            <a:ext cx="0" cy="429895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286250" y="1263650"/>
            <a:ext cx="2057400" cy="14478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altLang="en-US" sz="32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1847850" y="1263650"/>
            <a:ext cx="2057400" cy="14478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altLang="en-US" sz="32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6724650" y="1263650"/>
            <a:ext cx="2286000" cy="14478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1828800" y="3581400"/>
            <a:ext cx="2057400" cy="12954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altLang="en-US" sz="32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4286250" y="3625850"/>
            <a:ext cx="2057400" cy="12954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altLang="en-US" sz="32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724650" y="3625850"/>
            <a:ext cx="2286000" cy="12954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000000"/>
              </a:solidFill>
              <a:latin typeface=".VnArial" pitchFamily="34" charset="0"/>
            </a:endParaRPr>
          </a:p>
        </p:txBody>
      </p:sp>
      <p:cxnSp>
        <p:nvCxnSpPr>
          <p:cNvPr id="42002" name="AutoShape 18"/>
          <p:cNvCxnSpPr>
            <a:cxnSpLocks noChangeShapeType="1"/>
            <a:stCxn id="41997" idx="3"/>
            <a:endCxn id="41996" idx="1"/>
          </p:cNvCxnSpPr>
          <p:nvPr/>
        </p:nvCxnSpPr>
        <p:spPr bwMode="auto">
          <a:xfrm>
            <a:off x="3919538" y="1987550"/>
            <a:ext cx="352425" cy="0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3" name="AutoShape 19"/>
          <p:cNvCxnSpPr>
            <a:cxnSpLocks noChangeShapeType="1"/>
            <a:stCxn id="41996" idx="3"/>
            <a:endCxn id="41998" idx="1"/>
          </p:cNvCxnSpPr>
          <p:nvPr/>
        </p:nvCxnSpPr>
        <p:spPr bwMode="auto">
          <a:xfrm>
            <a:off x="6357938" y="1987550"/>
            <a:ext cx="352425" cy="0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4" name="AutoShape 20"/>
          <p:cNvCxnSpPr>
            <a:cxnSpLocks noChangeShapeType="1"/>
            <a:stCxn id="41999" idx="3"/>
            <a:endCxn id="42000" idx="1"/>
          </p:cNvCxnSpPr>
          <p:nvPr/>
        </p:nvCxnSpPr>
        <p:spPr bwMode="auto">
          <a:xfrm>
            <a:off x="3900488" y="4229100"/>
            <a:ext cx="371475" cy="44450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5" name="AutoShape 21"/>
          <p:cNvCxnSpPr>
            <a:cxnSpLocks noChangeShapeType="1"/>
            <a:stCxn id="42000" idx="3"/>
            <a:endCxn id="42001" idx="1"/>
          </p:cNvCxnSpPr>
          <p:nvPr/>
        </p:nvCxnSpPr>
        <p:spPr bwMode="auto">
          <a:xfrm>
            <a:off x="6357938" y="4273550"/>
            <a:ext cx="352425" cy="0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2876550" y="2725738"/>
            <a:ext cx="4991100" cy="885825"/>
            <a:chOff x="1812" y="1717"/>
            <a:chExt cx="3144" cy="558"/>
          </a:xfrm>
        </p:grpSpPr>
        <p:cxnSp>
          <p:nvCxnSpPr>
            <p:cNvPr id="42007" name="AutoShape 23"/>
            <p:cNvCxnSpPr>
              <a:cxnSpLocks noChangeShapeType="1"/>
              <a:stCxn id="41997" idx="2"/>
              <a:endCxn id="41999" idx="0"/>
            </p:cNvCxnSpPr>
            <p:nvPr/>
          </p:nvCxnSpPr>
          <p:spPr bwMode="auto">
            <a:xfrm>
              <a:off x="1812" y="1717"/>
              <a:ext cx="0" cy="558"/>
            </a:xfrm>
            <a:prstGeom prst="straightConnector1">
              <a:avLst/>
            </a:prstGeom>
            <a:noFill/>
            <a:ln w="2857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08" name="AutoShape 24"/>
            <p:cNvCxnSpPr>
              <a:cxnSpLocks noChangeShapeType="1"/>
              <a:stCxn id="41996" idx="2"/>
              <a:endCxn id="42000" idx="0"/>
            </p:cNvCxnSpPr>
            <p:nvPr/>
          </p:nvCxnSpPr>
          <p:spPr bwMode="auto">
            <a:xfrm>
              <a:off x="3348" y="1717"/>
              <a:ext cx="0" cy="558"/>
            </a:xfrm>
            <a:prstGeom prst="straightConnector1">
              <a:avLst/>
            </a:prstGeom>
            <a:noFill/>
            <a:ln w="2857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09" name="AutoShape 25"/>
            <p:cNvCxnSpPr>
              <a:cxnSpLocks noChangeShapeType="1"/>
              <a:stCxn id="41998" idx="2"/>
              <a:endCxn id="42001" idx="0"/>
            </p:cNvCxnSpPr>
            <p:nvPr/>
          </p:nvCxnSpPr>
          <p:spPr bwMode="auto">
            <a:xfrm>
              <a:off x="4956" y="1717"/>
              <a:ext cx="0" cy="558"/>
            </a:xfrm>
            <a:prstGeom prst="straightConnector1">
              <a:avLst/>
            </a:prstGeom>
            <a:noFill/>
            <a:ln w="2857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-127000" y="1536700"/>
            <a:ext cx="203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  <a:cs typeface="Times New Roman" panose="02020603050405020304" pitchFamily="18" charset="0"/>
              </a:rPr>
              <a:t>Cảnh vật sang thu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0" y="3930650"/>
            <a:ext cx="1676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  <a:cs typeface="Times New Roman" panose="02020603050405020304" pitchFamily="18" charset="0"/>
              </a:rPr>
              <a:t>Tâm hồn thi sĩ</a:t>
            </a:r>
          </a:p>
        </p:txBody>
      </p:sp>
      <p:pic>
        <p:nvPicPr>
          <p:cNvPr id="42012" name="Picture 28" descr="Sang Thu     Metal sp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"/>
            <a:ext cx="205740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0" y="5181600"/>
            <a:ext cx="891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cs typeface="Times New Roman" panose="02020603050405020304" pitchFamily="18" charset="0"/>
              </a:rPr>
              <a:t>Điền những từ, cụm từ dưới đây vào ô trống để hoàn chỉnh sơ đồ: </a:t>
            </a:r>
          </a:p>
          <a:p>
            <a:pPr eaLnBrk="1" hangingPunct="1"/>
            <a:r>
              <a:rPr lang="en-US" altLang="en-US" sz="2400" b="1"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6858000" y="3733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0" y="5791200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cs typeface="Times New Roman" panose="02020603050405020304" pitchFamily="18" charset="0"/>
              </a:rPr>
              <a:t>- Ngây ngất.</a:t>
            </a: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0" y="6248400"/>
            <a:ext cx="2514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cs typeface="Times New Roman" panose="02020603050405020304" pitchFamily="18" charset="0"/>
              </a:rPr>
              <a:t>- Tín hiệu thu về.</a:t>
            </a:r>
            <a:r>
              <a:rPr lang="en-US" altLang="en-US" sz="22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2514600" y="5791200"/>
            <a:ext cx="236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cs typeface="Times New Roman" panose="02020603050405020304" pitchFamily="18" charset="0"/>
              </a:rPr>
              <a:t>- Những biến đổi</a:t>
            </a:r>
          </a:p>
          <a:p>
            <a:pPr eaLnBrk="1" hangingPunct="1"/>
            <a:r>
              <a:rPr lang="en-US" altLang="en-US" sz="2200" b="1">
                <a:cs typeface="Times New Roman" panose="02020603050405020304" pitchFamily="18" charset="0"/>
              </a:rPr>
              <a:t>âm thầm.</a:t>
            </a:r>
          </a:p>
        </p:txBody>
      </p:sp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5029200" y="57912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cs typeface="Times New Roman" panose="02020603050405020304" pitchFamily="18" charset="0"/>
              </a:rPr>
              <a:t>- Ngỡ ngàng</a:t>
            </a: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5029200" y="6334125"/>
            <a:ext cx="2819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cs typeface="Times New Roman" panose="02020603050405020304" pitchFamily="18" charset="0"/>
              </a:rPr>
              <a:t>- Đất trời sang thu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7391400" y="5791200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cs typeface="Times New Roman" panose="02020603050405020304" pitchFamily="18" charset="0"/>
              </a:rPr>
              <a:t>- Ngẫm nghĩ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C -0.00417 -0.18403 0.00573 -0.18796 0.00972 -0.51296 C 0.01024 -0.5544 0.00972 -0.59583 0.01441 -0.6368 C 0.01545 -0.64583 0.0224 -0.65162 0.02639 -0.65903 C 0.03715 -0.67917 0.03472 -0.70092 0.05017 -0.7162 C 0.05677 -0.73819 0.06806 -0.75486 0.07865 -0.77338 C 0.08993 -0.79329 0.08003 -0.78657 0.09306 -0.79236 C 0.1217 -0.79028 0.14809 -0.78611 0.17639 -0.78287 C 0.1783 -0.75555 0.18507 -0.72754 0.18594 -0.70023 C 0.18646 -0.68125 0.18594 -0.66204 0.18594 -0.64305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505 C -0.01059 0.01991 -0.02031 0.02616 -0.0309 0.03102 C -0.06666 0.02801 -0.10225 0.02454 -0.13802 0.02153 C -0.15503 0.0176 -0.16909 0.01297 -0.18559 0.00556 C -0.20503 -0.003 -0.19409 0.00672 -0.20711 -0.00069 C -0.21041 -0.00254 -0.21319 -0.00555 -0.21666 -0.00717 C -0.23559 -0.0155 -0.25503 -0.02037 -0.27378 -0.02939 C -0.28385 -0.03425 -0.29288 -0.04212 -0.30225 -0.04837 C -0.31614 -0.0574 -0.3302 -0.05787 -0.3427 -0.07384 C -0.34809 -0.08078 -0.35173 -0.08888 -0.35711 -0.09606 C -0.35555 -0.1405 -0.35833 -0.16319 -0.34514 -0.19768 C -0.34479 -0.20115 -0.34253 -0.22569 -0.34045 -0.2324 C -0.33524 -0.24884 -0.33559 -0.2368 -0.33559 -0.24513 " pathEditMode="relative" rAng="0" ptsTypes="ffffffffffffA">
                                      <p:cBhvr>
                                        <p:cTn id="10" dur="2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3.7037E-7 C -0.00261 -0.06204 -0.0099 -0.06412 0.00208 -0.10046 C 0.00711 -0.11482 0.01666 -0.14398 0.01666 -0.14375 C 0.02482 -0.21181 0.01875 -0.27963 0.02795 -0.34699 C 0.03159 -0.37245 0.03038 -0.40625 0.05382 -0.42546 C 0.05746 -0.43148 0.05989 -0.43843 0.06475 -0.44398 C 0.06753 -0.44699 0.07309 -0.44745 0.07569 -0.45046 C 0.10607 -0.48218 0.06267 -0.44468 0.08663 -0.47523 C 0.08923 -0.47847 0.09479 -0.47917 0.09774 -0.48194 C 0.10451 -0.48819 0.11632 -0.5037 0.11632 -0.50347 C 0.11736 -0.50764 0.11892 -0.51181 0.11961 -0.51597 C 0.12257 -0.52847 0.12725 -0.55347 0.12725 -0.55324 C 0.125 -0.61875 0.15295 -0.65463 0.08663 -0.66574 C 0.02274 -0.66505 -0.0408 -0.66296 -0.10417 -0.66296 " pathEditMode="relative" rAng="0" ptsTypes="fffffffffffffA">
                                      <p:cBhvr>
                                        <p:cTn id="14" dur="20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3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412 C 0.00625 -4.44444E-6 0.01667 0.00857 0.02726 0.01366 C 0.03594 0.02292 0.04445 0.0345 0.05226 0.04561 C 0.07257 0.07408 0.06025 0.06644 0.075 0.07362 C 0.08039 0.08218 0.08646 0.0845 0.09306 0.09121 C 0.09462 0.09491 0.09532 0.09977 0.09757 0.10186 C 0.1099 0.11204 0.12518 0.11389 0.13855 0.11945 C 0.14306 0.12153 0.1474 0.12454 0.15209 0.12639 C 0.15504 0.12778 0.15816 0.12871 0.16111 0.1301 C 0.19219 0.12871 0.22327 0.12848 0.25417 0.12639 C 0.26389 0.1257 0.26806 0.12037 0.27709 0.11598 C 0.29306 0.10764 0.30886 0.09954 0.32483 0.09121 C 0.32709 0.08774 0.329 0.08334 0.3316 0.08079 C 0.33716 0.075 0.3448 0.07385 0.34966 0.06667 C 0.35816 0.05348 0.35348 0.05764 0.36337 0.05255 C 0.37153 0.03982 0.38577 0.02454 0.39289 0.01042 C 0.40573 -0.01527 0.39271 -0.00046 0.40868 -0.02129 C 0.42518 -0.04305 0.42657 -0.04004 0.4382 -0.06018 C 0.4507 -0.08148 0.45973 -0.10694 0.46997 -0.13032 C 0.47778 -0.14838 0.48438 -0.15925 0.4882 -0.17963 C 0.49375 -0.20902 0.49045 -0.20648 0.49045 -0.25347 " pathEditMode="relative" rAng="0" ptsTypes="ffffffffffffffffffffA">
                                      <p:cBhvr>
                                        <p:cTn id="18" dur="2000" fill="hold"/>
                                        <p:tgtEl>
                                          <p:spTgt spid="4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C 0.00746 -0.01111 0.00781 -0.02755 0.01319 -0.0412 C 0.021 -0.06019 0.03541 -0.07083 0.04461 -0.08819 C 0.05955 -0.1162 0.05364 -0.10463 0.0625 -0.12269 C 0.06371 -0.12546 0.06354 -0.12917 0.06475 -0.13218 C 0.06788 -0.13981 0.07274 -0.1463 0.07586 -0.15417 C 0.08211 -0.16968 0.0875 -0.18495 0.09809 -0.19514 C 0.10642 -0.22963 0.09323 -0.17755 0.10486 -0.21389 C 0.11163 -0.23519 0.10764 -0.23171 0.11371 -0.25463 C 0.11892 -0.27407 0.12621 -0.29236 0.13177 -0.31134 C 0.13854 -0.33449 0.14409 -0.36019 0.14965 -0.3838 C 0.15521 -0.40718 0.1526 -0.39213 0.16076 -0.41505 C 0.16805 -0.43565 0.17361 -0.45764 0.1809 -0.47801 C 0.18854 -0.49954 0.20486 -0.52431 0.21666 -0.54074 C 0.22152 -0.54769 0.22482 -0.55625 0.22986 -0.56273 C 0.23628 -0.57083 0.24253 -0.57917 0.25017 -0.58472 C 0.25312 -0.58681 0.25625 -0.58843 0.25902 -0.5912 C 0.27482 -0.60718 0.25555 -0.59468 0.27482 -0.60995 C 0.28593 -0.61921 0.29861 -0.62454 0.31041 -0.63194 C 0.31284 -0.63356 0.31441 -0.63704 0.31701 -0.63819 C 0.31944 -0.63912 0.34948 -0.64444 0.35069 -0.64444 C 0.38646 -0.64282 0.41336 -0.64167 0.4467 -0.63194 C 0.4559 -0.62338 0.45086 -0.62569 0.4625 -0.62569 " pathEditMode="relative" rAng="0" ptsTypes="ffffffffffffffffffffffA">
                                      <p:cBhvr>
                                        <p:cTn id="22" dur="20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0879 C -0.02361 -0.09097 -0.02917 -0.17129 -0.02917 -0.25324 " pathEditMode="relative" rAng="0" ptsTypes="fA">
                                      <p:cBhvr>
                                        <p:cTn id="26" dur="20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6" grpId="0"/>
      <p:bldP spid="42017" grpId="0"/>
      <p:bldP spid="42018" grpId="0"/>
      <p:bldP spid="42019" grpId="0"/>
      <p:bldP spid="420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4800" y="762000"/>
            <a:ext cx="396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85000"/>
            </a:pP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1. Một số đoạn thơ viết về mùa thu:</a:t>
            </a:r>
            <a:endParaRPr lang="en-US" altLang="en-US" sz="2400" b="1" i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800600" y="228600"/>
            <a:ext cx="434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85000"/>
            </a:pPr>
            <a:r>
              <a:rPr lang="en-US" alt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rừng</a:t>
            </a:r>
            <a:r>
              <a:rPr lang="en-US" alt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thu</a:t>
            </a:r>
            <a:endParaRPr lang="en-US" alt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SzPct val="85000"/>
            </a:pPr>
            <a:r>
              <a:rPr lang="vi-VN" alt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Lá thu kêu xào xạc</a:t>
            </a:r>
            <a:endParaRPr lang="en-US" alt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SzPct val="85000"/>
            </a:pPr>
            <a:r>
              <a:rPr lang="en-US" alt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nai</a:t>
            </a:r>
            <a:r>
              <a:rPr lang="en-US" alt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vàng ngơ ngác</a:t>
            </a:r>
            <a:endParaRPr lang="en-US" alt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SzPct val="85000"/>
            </a:pPr>
            <a:r>
              <a:rPr lang="vi-VN" alt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Đạp trên lá vàng khô</a:t>
            </a:r>
            <a:endParaRPr lang="en-US" alt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SzPct val="85000"/>
            </a:pPr>
            <a:r>
              <a:rPr lang="en-US" altLang="en-US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       </a:t>
            </a:r>
            <a:r>
              <a:rPr lang="en-US" altLang="en-US" sz="24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vi-VN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Lưu Trọng Lư</a:t>
            </a:r>
            <a:r>
              <a:rPr lang="en-US" altLang="en-US" sz="24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­, </a:t>
            </a:r>
            <a:r>
              <a:rPr lang="vi-VN" altLang="en-US" sz="24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Tiếng</a:t>
            </a:r>
            <a:r>
              <a:rPr lang="en-US" altLang="en-US" sz="24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6" name="Picture 2" descr="Autumn"/>
          <p:cNvPicPr>
            <a:picLocks noChangeAspect="1" noChangeArrowheads="1"/>
          </p:cNvPicPr>
          <p:nvPr/>
        </p:nvPicPr>
        <p:blipFill>
          <a:blip r:embed="rId3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41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hu v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64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1666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IV. Luyện tập: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9144000" y="0"/>
            <a:ext cx="0" cy="6629400"/>
          </a:xfrm>
          <a:prstGeom prst="line">
            <a:avLst/>
          </a:prstGeom>
          <a:noFill/>
          <a:ln w="76200" cmpd="tri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9144000" y="0"/>
            <a:ext cx="0" cy="655320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8" name="Picture 6" descr="thu dieu"/>
          <p:cNvPicPr>
            <a:picLocks noChangeAspect="1" noChangeArrowheads="1"/>
          </p:cNvPicPr>
          <p:nvPr/>
        </p:nvPicPr>
        <p:blipFill>
          <a:blip r:embed="rId3">
            <a:lum bright="-1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581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4495800" y="2667000"/>
            <a:ext cx="0" cy="251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6200" y="3352800"/>
            <a:ext cx="441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Ao thu lạnh lẽo nước trong veo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Một chiếc thuyền câu bé tẻo teo.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</a:rPr>
              <a:t>( Nguyễn Khuyến- Thu điếu)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33455" y="644236"/>
            <a:ext cx="4481945" cy="286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vi-VN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Nắng thu đang trải đầy</a:t>
            </a:r>
          </a:p>
          <a:p>
            <a:pPr eaLnBrk="1" hangingPunct="1">
              <a:spcBef>
                <a:spcPct val="20000"/>
              </a:spcBef>
            </a:pPr>
            <a:r>
              <a:rPr lang="vi-VN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Đã trăng non múi bưởi</a:t>
            </a:r>
          </a:p>
          <a:p>
            <a:pPr eaLnBrk="1" hangingPunct="1">
              <a:spcBef>
                <a:spcPct val="20000"/>
              </a:spcBef>
            </a:pPr>
            <a:r>
              <a:rPr lang="vi-VN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Bên cầu con nghé đợi</a:t>
            </a:r>
          </a:p>
          <a:p>
            <a:pPr eaLnBrk="1" hangingPunct="1">
              <a:spcBef>
                <a:spcPct val="20000"/>
              </a:spcBef>
            </a:pPr>
            <a:r>
              <a:rPr lang="vi-VN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Cả chiều thu sang sông.</a:t>
            </a:r>
            <a:endParaRPr lang="en-US" altLang="en-U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vi-VN" altLang="en-U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Hữu Thỉnh</a:t>
            </a:r>
            <a:r>
              <a:rPr lang="en-US" altLang="en-US" sz="24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vi-VN" altLang="en-US" sz="24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Chiều sông Thương</a:t>
            </a:r>
            <a:r>
              <a:rPr lang="en-US" altLang="en-US" sz="24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endParaRPr lang="en-US" altLang="en-US" sz="24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5181600"/>
            <a:ext cx="8839200" cy="95410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2. </a:t>
            </a:r>
            <a:r>
              <a:rPr lang="vi-VN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Viết một bài văn ngắn trình bày cảm nhận của Hữu Thỉnh trước sự chuyển biến của đất trời lúc sang thu.</a:t>
            </a:r>
            <a:endParaRPr lang="en-US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1" grpId="0" autoUpdateAnimBg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3"/>
          <p:cNvSpPr>
            <a:spLocks noChangeArrowheads="1"/>
          </p:cNvSpPr>
          <p:nvPr/>
        </p:nvSpPr>
        <p:spPr bwMode="auto">
          <a:xfrm>
            <a:off x="5257800" y="17526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Rectangle 25"/>
          <p:cNvSpPr>
            <a:spLocks noChangeArrowheads="1"/>
          </p:cNvSpPr>
          <p:nvPr/>
        </p:nvSpPr>
        <p:spPr bwMode="auto">
          <a:xfrm>
            <a:off x="5867400" y="17526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09" name="Rectangle 28"/>
          <p:cNvSpPr>
            <a:spLocks noChangeArrowheads="1"/>
          </p:cNvSpPr>
          <p:nvPr/>
        </p:nvSpPr>
        <p:spPr bwMode="auto">
          <a:xfrm>
            <a:off x="2209800" y="17526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0" name="Rectangle 29"/>
          <p:cNvSpPr>
            <a:spLocks noChangeArrowheads="1"/>
          </p:cNvSpPr>
          <p:nvPr/>
        </p:nvSpPr>
        <p:spPr bwMode="auto">
          <a:xfrm>
            <a:off x="2819400" y="17526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Rectangle 30"/>
          <p:cNvSpPr>
            <a:spLocks noChangeArrowheads="1"/>
          </p:cNvSpPr>
          <p:nvPr/>
        </p:nvSpPr>
        <p:spPr bwMode="auto">
          <a:xfrm>
            <a:off x="3429000" y="17526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.VnArial" pitchFamily="34" charset="0"/>
            </a:endParaRPr>
          </a:p>
        </p:txBody>
      </p:sp>
      <p:sp>
        <p:nvSpPr>
          <p:cNvPr id="21512" name="Rectangle 31"/>
          <p:cNvSpPr>
            <a:spLocks noChangeArrowheads="1"/>
          </p:cNvSpPr>
          <p:nvPr/>
        </p:nvSpPr>
        <p:spPr bwMode="auto">
          <a:xfrm>
            <a:off x="4038600" y="17526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3" name="Rectangle 32"/>
          <p:cNvSpPr>
            <a:spLocks noChangeArrowheads="1"/>
          </p:cNvSpPr>
          <p:nvPr/>
        </p:nvSpPr>
        <p:spPr bwMode="auto">
          <a:xfrm>
            <a:off x="4648200" y="17526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2286000" y="1828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2895600" y="1828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3505200" y="1828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4114800" y="1828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N</a:t>
            </a:r>
          </a:p>
        </p:txBody>
      </p:sp>
      <p:sp>
        <p:nvSpPr>
          <p:cNvPr id="21518" name="Rectangle 37"/>
          <p:cNvSpPr>
            <a:spLocks noChangeArrowheads="1"/>
          </p:cNvSpPr>
          <p:nvPr/>
        </p:nvSpPr>
        <p:spPr bwMode="auto">
          <a:xfrm>
            <a:off x="4648200" y="17526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9" name="Rectangle 38"/>
          <p:cNvSpPr>
            <a:spLocks noChangeArrowheads="1"/>
          </p:cNvSpPr>
          <p:nvPr/>
        </p:nvSpPr>
        <p:spPr bwMode="auto">
          <a:xfrm>
            <a:off x="5257800" y="17526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20" name="Rectangle 41"/>
          <p:cNvSpPr>
            <a:spLocks noChangeArrowheads="1"/>
          </p:cNvSpPr>
          <p:nvPr/>
        </p:nvSpPr>
        <p:spPr bwMode="auto">
          <a:xfrm>
            <a:off x="4648200" y="17526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325" name="Text Box 45"/>
          <p:cNvSpPr txBox="1">
            <a:spLocks noChangeArrowheads="1"/>
          </p:cNvSpPr>
          <p:nvPr/>
        </p:nvSpPr>
        <p:spPr bwMode="auto">
          <a:xfrm>
            <a:off x="5257800" y="1752600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cs typeface="Times New Roman" panose="02020603050405020304" pitchFamily="18" charset="0"/>
              </a:rPr>
              <a:t>Ổ</a:t>
            </a:r>
          </a:p>
        </p:txBody>
      </p: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4724400" y="1828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G</a:t>
            </a:r>
          </a:p>
        </p:txBody>
      </p:sp>
      <p:sp>
        <p:nvSpPr>
          <p:cNvPr id="97328" name="Text Box 48"/>
          <p:cNvSpPr txBox="1">
            <a:spLocks noChangeArrowheads="1"/>
          </p:cNvSpPr>
          <p:nvPr/>
        </p:nvSpPr>
        <p:spPr bwMode="auto">
          <a:xfrm>
            <a:off x="5943600" y="1828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I</a:t>
            </a:r>
          </a:p>
        </p:txBody>
      </p:sp>
      <p:sp>
        <p:nvSpPr>
          <p:cNvPr id="21524" name="Rectangle 53"/>
          <p:cNvSpPr>
            <a:spLocks noChangeArrowheads="1"/>
          </p:cNvSpPr>
          <p:nvPr/>
        </p:nvSpPr>
        <p:spPr bwMode="auto">
          <a:xfrm>
            <a:off x="4648200" y="2514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25" name="Rectangle 54"/>
          <p:cNvSpPr>
            <a:spLocks noChangeArrowheads="1"/>
          </p:cNvSpPr>
          <p:nvPr/>
        </p:nvSpPr>
        <p:spPr bwMode="auto">
          <a:xfrm>
            <a:off x="2819400" y="2514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26" name="Rectangle 55"/>
          <p:cNvSpPr>
            <a:spLocks noChangeArrowheads="1"/>
          </p:cNvSpPr>
          <p:nvPr/>
        </p:nvSpPr>
        <p:spPr bwMode="auto">
          <a:xfrm>
            <a:off x="3429000" y="2514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27" name="Rectangle 56"/>
          <p:cNvSpPr>
            <a:spLocks noChangeArrowheads="1"/>
          </p:cNvSpPr>
          <p:nvPr/>
        </p:nvSpPr>
        <p:spPr bwMode="auto">
          <a:xfrm>
            <a:off x="2819400" y="2514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28" name="Rectangle 57"/>
          <p:cNvSpPr>
            <a:spLocks noChangeArrowheads="1"/>
          </p:cNvSpPr>
          <p:nvPr/>
        </p:nvSpPr>
        <p:spPr bwMode="auto">
          <a:xfrm>
            <a:off x="3429000" y="2514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29" name="Rectangle 58"/>
          <p:cNvSpPr>
            <a:spLocks noChangeArrowheads="1"/>
          </p:cNvSpPr>
          <p:nvPr/>
        </p:nvSpPr>
        <p:spPr bwMode="auto">
          <a:xfrm>
            <a:off x="4038600" y="2514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0" name="Rectangle 59"/>
          <p:cNvSpPr>
            <a:spLocks noChangeArrowheads="1"/>
          </p:cNvSpPr>
          <p:nvPr/>
        </p:nvSpPr>
        <p:spPr bwMode="auto">
          <a:xfrm>
            <a:off x="4038600" y="3200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1" name="Rectangle 60"/>
          <p:cNvSpPr>
            <a:spLocks noChangeArrowheads="1"/>
          </p:cNvSpPr>
          <p:nvPr/>
        </p:nvSpPr>
        <p:spPr bwMode="auto">
          <a:xfrm>
            <a:off x="2209800" y="3200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2" name="Rectangle 61"/>
          <p:cNvSpPr>
            <a:spLocks noChangeArrowheads="1"/>
          </p:cNvSpPr>
          <p:nvPr/>
        </p:nvSpPr>
        <p:spPr bwMode="auto">
          <a:xfrm>
            <a:off x="2819400" y="3200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3" name="Rectangle 62"/>
          <p:cNvSpPr>
            <a:spLocks noChangeArrowheads="1"/>
          </p:cNvSpPr>
          <p:nvPr/>
        </p:nvSpPr>
        <p:spPr bwMode="auto">
          <a:xfrm>
            <a:off x="3429000" y="3200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4" name="Rectangle 63"/>
          <p:cNvSpPr>
            <a:spLocks noChangeArrowheads="1"/>
          </p:cNvSpPr>
          <p:nvPr/>
        </p:nvSpPr>
        <p:spPr bwMode="auto">
          <a:xfrm>
            <a:off x="4648200" y="3200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5" name="Rectangle 64"/>
          <p:cNvSpPr>
            <a:spLocks noChangeArrowheads="1"/>
          </p:cNvSpPr>
          <p:nvPr/>
        </p:nvSpPr>
        <p:spPr bwMode="auto">
          <a:xfrm>
            <a:off x="5257800" y="32004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6" name="Rectangle 65"/>
          <p:cNvSpPr>
            <a:spLocks noChangeArrowheads="1"/>
          </p:cNvSpPr>
          <p:nvPr/>
        </p:nvSpPr>
        <p:spPr bwMode="auto">
          <a:xfrm>
            <a:off x="40386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7" name="Rectangle 66"/>
          <p:cNvSpPr>
            <a:spLocks noChangeArrowheads="1"/>
          </p:cNvSpPr>
          <p:nvPr/>
        </p:nvSpPr>
        <p:spPr bwMode="auto">
          <a:xfrm>
            <a:off x="22098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8" name="Rectangle 67"/>
          <p:cNvSpPr>
            <a:spLocks noChangeArrowheads="1"/>
          </p:cNvSpPr>
          <p:nvPr/>
        </p:nvSpPr>
        <p:spPr bwMode="auto">
          <a:xfrm>
            <a:off x="28194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9" name="Rectangle 68"/>
          <p:cNvSpPr>
            <a:spLocks noChangeArrowheads="1"/>
          </p:cNvSpPr>
          <p:nvPr/>
        </p:nvSpPr>
        <p:spPr bwMode="auto">
          <a:xfrm>
            <a:off x="34290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0" name="Rectangle 69"/>
          <p:cNvSpPr>
            <a:spLocks noChangeArrowheads="1"/>
          </p:cNvSpPr>
          <p:nvPr/>
        </p:nvSpPr>
        <p:spPr bwMode="auto">
          <a:xfrm>
            <a:off x="46482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1" name="Rectangle 70"/>
          <p:cNvSpPr>
            <a:spLocks noChangeArrowheads="1"/>
          </p:cNvSpPr>
          <p:nvPr/>
        </p:nvSpPr>
        <p:spPr bwMode="auto">
          <a:xfrm>
            <a:off x="52578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2" name="Rectangle 71"/>
          <p:cNvSpPr>
            <a:spLocks noChangeArrowheads="1"/>
          </p:cNvSpPr>
          <p:nvPr/>
        </p:nvSpPr>
        <p:spPr bwMode="auto">
          <a:xfrm>
            <a:off x="4648200" y="25146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3" name="Rectangle 72"/>
          <p:cNvSpPr>
            <a:spLocks noChangeArrowheads="1"/>
          </p:cNvSpPr>
          <p:nvPr/>
        </p:nvSpPr>
        <p:spPr bwMode="auto">
          <a:xfrm>
            <a:off x="40386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4" name="Rectangle 73"/>
          <p:cNvSpPr>
            <a:spLocks noChangeArrowheads="1"/>
          </p:cNvSpPr>
          <p:nvPr/>
        </p:nvSpPr>
        <p:spPr bwMode="auto">
          <a:xfrm>
            <a:off x="22098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5" name="Rectangle 74"/>
          <p:cNvSpPr>
            <a:spLocks noChangeArrowheads="1"/>
          </p:cNvSpPr>
          <p:nvPr/>
        </p:nvSpPr>
        <p:spPr bwMode="auto">
          <a:xfrm>
            <a:off x="28194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6" name="Rectangle 75"/>
          <p:cNvSpPr>
            <a:spLocks noChangeArrowheads="1"/>
          </p:cNvSpPr>
          <p:nvPr/>
        </p:nvSpPr>
        <p:spPr bwMode="auto">
          <a:xfrm>
            <a:off x="34290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7" name="Rectangle 76"/>
          <p:cNvSpPr>
            <a:spLocks noChangeArrowheads="1"/>
          </p:cNvSpPr>
          <p:nvPr/>
        </p:nvSpPr>
        <p:spPr bwMode="auto">
          <a:xfrm>
            <a:off x="46482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8" name="Rectangle 77"/>
          <p:cNvSpPr>
            <a:spLocks noChangeArrowheads="1"/>
          </p:cNvSpPr>
          <p:nvPr/>
        </p:nvSpPr>
        <p:spPr bwMode="auto">
          <a:xfrm>
            <a:off x="52578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49" name="Rectangle 78"/>
          <p:cNvSpPr>
            <a:spLocks noChangeArrowheads="1"/>
          </p:cNvSpPr>
          <p:nvPr/>
        </p:nvSpPr>
        <p:spPr bwMode="auto">
          <a:xfrm>
            <a:off x="5867400" y="3886200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50" name="Rectangle 79"/>
          <p:cNvSpPr>
            <a:spLocks noChangeArrowheads="1"/>
          </p:cNvSpPr>
          <p:nvPr/>
        </p:nvSpPr>
        <p:spPr bwMode="auto">
          <a:xfrm>
            <a:off x="4038600" y="4587875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51" name="Rectangle 80"/>
          <p:cNvSpPr>
            <a:spLocks noChangeArrowheads="1"/>
          </p:cNvSpPr>
          <p:nvPr/>
        </p:nvSpPr>
        <p:spPr bwMode="auto">
          <a:xfrm>
            <a:off x="2209800" y="4587875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52" name="Rectangle 81"/>
          <p:cNvSpPr>
            <a:spLocks noChangeArrowheads="1"/>
          </p:cNvSpPr>
          <p:nvPr/>
        </p:nvSpPr>
        <p:spPr bwMode="auto">
          <a:xfrm>
            <a:off x="2819400" y="4587875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53" name="Rectangle 82"/>
          <p:cNvSpPr>
            <a:spLocks noChangeArrowheads="1"/>
          </p:cNvSpPr>
          <p:nvPr/>
        </p:nvSpPr>
        <p:spPr bwMode="auto">
          <a:xfrm>
            <a:off x="3429000" y="4587875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54" name="Rectangle 83"/>
          <p:cNvSpPr>
            <a:spLocks noChangeArrowheads="1"/>
          </p:cNvSpPr>
          <p:nvPr/>
        </p:nvSpPr>
        <p:spPr bwMode="auto">
          <a:xfrm>
            <a:off x="4648200" y="4587875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55" name="Rectangle 84"/>
          <p:cNvSpPr>
            <a:spLocks noChangeArrowheads="1"/>
          </p:cNvSpPr>
          <p:nvPr/>
        </p:nvSpPr>
        <p:spPr bwMode="auto">
          <a:xfrm>
            <a:off x="5257800" y="4587875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56" name="Rectangle 86"/>
          <p:cNvSpPr>
            <a:spLocks noChangeArrowheads="1"/>
          </p:cNvSpPr>
          <p:nvPr/>
        </p:nvSpPr>
        <p:spPr bwMode="auto">
          <a:xfrm>
            <a:off x="5867400" y="4587875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57" name="Rectangle 87"/>
          <p:cNvSpPr>
            <a:spLocks noChangeArrowheads="1"/>
          </p:cNvSpPr>
          <p:nvPr/>
        </p:nvSpPr>
        <p:spPr bwMode="auto">
          <a:xfrm>
            <a:off x="6477000" y="4587875"/>
            <a:ext cx="60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368" name="Text Box 88"/>
          <p:cNvSpPr txBox="1">
            <a:spLocks noChangeArrowheads="1"/>
          </p:cNvSpPr>
          <p:nvPr/>
        </p:nvSpPr>
        <p:spPr bwMode="auto">
          <a:xfrm>
            <a:off x="2819400" y="2590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97369" name="Text Box 89"/>
          <p:cNvSpPr txBox="1">
            <a:spLocks noChangeArrowheads="1"/>
          </p:cNvSpPr>
          <p:nvPr/>
        </p:nvSpPr>
        <p:spPr bwMode="auto">
          <a:xfrm>
            <a:off x="3505200" y="2590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97370" name="Text Box 90"/>
          <p:cNvSpPr txBox="1">
            <a:spLocks noChangeArrowheads="1"/>
          </p:cNvSpPr>
          <p:nvPr/>
        </p:nvSpPr>
        <p:spPr bwMode="auto">
          <a:xfrm>
            <a:off x="4114800" y="2590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H</a:t>
            </a:r>
          </a:p>
        </p:txBody>
      </p:sp>
      <p:sp>
        <p:nvSpPr>
          <p:cNvPr id="97371" name="Text Box 91"/>
          <p:cNvSpPr txBox="1">
            <a:spLocks noChangeArrowheads="1"/>
          </p:cNvSpPr>
          <p:nvPr/>
        </p:nvSpPr>
        <p:spPr bwMode="auto">
          <a:xfrm>
            <a:off x="4724400" y="2568575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cs typeface="Times New Roman" panose="02020603050405020304" pitchFamily="18" charset="0"/>
              </a:rPr>
              <a:t>Ồ</a:t>
            </a:r>
          </a:p>
        </p:txBody>
      </p:sp>
      <p:sp>
        <p:nvSpPr>
          <p:cNvPr id="97377" name="Text Box 97"/>
          <p:cNvSpPr txBox="1">
            <a:spLocks noChangeArrowheads="1"/>
          </p:cNvSpPr>
          <p:nvPr/>
        </p:nvSpPr>
        <p:spPr bwMode="auto">
          <a:xfrm>
            <a:off x="2286000" y="3276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B</a:t>
            </a:r>
          </a:p>
        </p:txBody>
      </p:sp>
      <p:sp>
        <p:nvSpPr>
          <p:cNvPr id="97378" name="Text Box 98"/>
          <p:cNvSpPr txBox="1">
            <a:spLocks noChangeArrowheads="1"/>
          </p:cNvSpPr>
          <p:nvPr/>
        </p:nvSpPr>
        <p:spPr bwMode="auto">
          <a:xfrm>
            <a:off x="2895600" y="327660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cs typeface="Times New Roman" panose="02020603050405020304" pitchFamily="18" charset="0"/>
              </a:rPr>
              <a:t>Ấ</a:t>
            </a:r>
          </a:p>
        </p:txBody>
      </p:sp>
      <p:sp>
        <p:nvSpPr>
          <p:cNvPr id="97379" name="Text Box 99"/>
          <p:cNvSpPr txBox="1">
            <a:spLocks noChangeArrowheads="1"/>
          </p:cNvSpPr>
          <p:nvPr/>
        </p:nvSpPr>
        <p:spPr bwMode="auto">
          <a:xfrm>
            <a:off x="3505200" y="3276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97380" name="Text Box 100"/>
          <p:cNvSpPr txBox="1">
            <a:spLocks noChangeArrowheads="1"/>
          </p:cNvSpPr>
          <p:nvPr/>
        </p:nvSpPr>
        <p:spPr bwMode="auto">
          <a:xfrm>
            <a:off x="4114800" y="3276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N</a:t>
            </a:r>
          </a:p>
        </p:txBody>
      </p:sp>
      <p:sp>
        <p:nvSpPr>
          <p:cNvPr id="97381" name="Text Box 101"/>
          <p:cNvSpPr txBox="1">
            <a:spLocks noChangeArrowheads="1"/>
          </p:cNvSpPr>
          <p:nvPr/>
        </p:nvSpPr>
        <p:spPr bwMode="auto">
          <a:xfrm>
            <a:off x="5257800" y="3048000"/>
            <a:ext cx="45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/>
              <a:t>ờ</a:t>
            </a:r>
          </a:p>
        </p:txBody>
      </p:sp>
      <p:sp>
        <p:nvSpPr>
          <p:cNvPr id="97382" name="Text Box 102"/>
          <p:cNvSpPr txBox="1">
            <a:spLocks noChangeArrowheads="1"/>
          </p:cNvSpPr>
          <p:nvPr/>
        </p:nvSpPr>
        <p:spPr bwMode="auto">
          <a:xfrm>
            <a:off x="4724400" y="3276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G</a:t>
            </a:r>
          </a:p>
        </p:txBody>
      </p:sp>
      <p:sp>
        <p:nvSpPr>
          <p:cNvPr id="97384" name="Text Box 104"/>
          <p:cNvSpPr txBox="1">
            <a:spLocks noChangeArrowheads="1"/>
          </p:cNvSpPr>
          <p:nvPr/>
        </p:nvSpPr>
        <p:spPr bwMode="auto">
          <a:xfrm>
            <a:off x="2362200" y="38862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N</a:t>
            </a:r>
          </a:p>
        </p:txBody>
      </p:sp>
      <p:sp>
        <p:nvSpPr>
          <p:cNvPr id="97385" name="Text Box 105"/>
          <p:cNvSpPr txBox="1">
            <a:spLocks noChangeArrowheads="1"/>
          </p:cNvSpPr>
          <p:nvPr/>
        </p:nvSpPr>
        <p:spPr bwMode="auto">
          <a:xfrm>
            <a:off x="2895600" y="38862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H</a:t>
            </a:r>
          </a:p>
        </p:txBody>
      </p:sp>
      <p:sp>
        <p:nvSpPr>
          <p:cNvPr id="97386" name="Text Box 106"/>
          <p:cNvSpPr txBox="1">
            <a:spLocks noChangeArrowheads="1"/>
          </p:cNvSpPr>
          <p:nvPr/>
        </p:nvSpPr>
        <p:spPr bwMode="auto">
          <a:xfrm>
            <a:off x="3505200" y="38862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97387" name="Text Box 107"/>
          <p:cNvSpPr txBox="1">
            <a:spLocks noChangeArrowheads="1"/>
          </p:cNvSpPr>
          <p:nvPr/>
        </p:nvSpPr>
        <p:spPr bwMode="auto">
          <a:xfrm>
            <a:off x="4114800" y="38862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N</a:t>
            </a:r>
          </a:p>
        </p:txBody>
      </p:sp>
      <p:sp>
        <p:nvSpPr>
          <p:cNvPr id="97388" name="Text Box 108"/>
          <p:cNvSpPr txBox="1">
            <a:spLocks noChangeArrowheads="1"/>
          </p:cNvSpPr>
          <p:nvPr/>
        </p:nvSpPr>
        <p:spPr bwMode="auto">
          <a:xfrm>
            <a:off x="4724400" y="3962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H</a:t>
            </a:r>
          </a:p>
        </p:txBody>
      </p:sp>
      <p:sp>
        <p:nvSpPr>
          <p:cNvPr id="97389" name="Text Box 109"/>
          <p:cNvSpPr txBox="1">
            <a:spLocks noChangeArrowheads="1"/>
          </p:cNvSpPr>
          <p:nvPr/>
        </p:nvSpPr>
        <p:spPr bwMode="auto">
          <a:xfrm>
            <a:off x="5257800" y="3962400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cs typeface="Times New Roman" panose="02020603050405020304" pitchFamily="18" charset="0"/>
              </a:rPr>
              <a:t>Ó</a:t>
            </a:r>
          </a:p>
        </p:txBody>
      </p:sp>
      <p:sp>
        <p:nvSpPr>
          <p:cNvPr id="97392" name="Text Box 112"/>
          <p:cNvSpPr txBox="1">
            <a:spLocks noChangeArrowheads="1"/>
          </p:cNvSpPr>
          <p:nvPr/>
        </p:nvSpPr>
        <p:spPr bwMode="auto">
          <a:xfrm>
            <a:off x="2362200" y="4664075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/>
              <a:t>T</a:t>
            </a:r>
          </a:p>
        </p:txBody>
      </p:sp>
      <p:sp>
        <p:nvSpPr>
          <p:cNvPr id="97393" name="Text Box 113"/>
          <p:cNvSpPr txBox="1">
            <a:spLocks noChangeArrowheads="1"/>
          </p:cNvSpPr>
          <p:nvPr/>
        </p:nvSpPr>
        <p:spPr bwMode="auto">
          <a:xfrm>
            <a:off x="2895600" y="4664075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97394" name="Text Box 114"/>
          <p:cNvSpPr txBox="1">
            <a:spLocks noChangeArrowheads="1"/>
          </p:cNvSpPr>
          <p:nvPr/>
        </p:nvSpPr>
        <p:spPr bwMode="auto">
          <a:xfrm>
            <a:off x="3505200" y="4648200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/>
              <a:t>Y</a:t>
            </a:r>
          </a:p>
        </p:txBody>
      </p:sp>
      <p:sp>
        <p:nvSpPr>
          <p:cNvPr id="97395" name="Text Box 115"/>
          <p:cNvSpPr txBox="1">
            <a:spLocks noChangeArrowheads="1"/>
          </p:cNvSpPr>
          <p:nvPr/>
        </p:nvSpPr>
        <p:spPr bwMode="auto">
          <a:xfrm>
            <a:off x="4114800" y="4625975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97396" name="Text Box 116"/>
          <p:cNvSpPr txBox="1">
            <a:spLocks noChangeArrowheads="1"/>
          </p:cNvSpPr>
          <p:nvPr/>
        </p:nvSpPr>
        <p:spPr bwMode="auto">
          <a:xfrm>
            <a:off x="4724400" y="4495800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/>
              <a:t>N</a:t>
            </a:r>
          </a:p>
        </p:txBody>
      </p:sp>
      <p:sp>
        <p:nvSpPr>
          <p:cNvPr id="97397" name="Text Box 117"/>
          <p:cNvSpPr txBox="1">
            <a:spLocks noChangeArrowheads="1"/>
          </p:cNvSpPr>
          <p:nvPr/>
        </p:nvSpPr>
        <p:spPr bwMode="auto">
          <a:xfrm>
            <a:off x="5257800" y="4572000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/>
              <a:t>H</a:t>
            </a:r>
          </a:p>
        </p:txBody>
      </p:sp>
      <p:sp>
        <p:nvSpPr>
          <p:cNvPr id="97399" name="Text Box 119"/>
          <p:cNvSpPr txBox="1">
            <a:spLocks noChangeArrowheads="1"/>
          </p:cNvSpPr>
          <p:nvPr/>
        </p:nvSpPr>
        <p:spPr bwMode="auto">
          <a:xfrm>
            <a:off x="5867400" y="4572000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97400" name="Text Box 120"/>
          <p:cNvSpPr txBox="1">
            <a:spLocks noChangeArrowheads="1"/>
          </p:cNvSpPr>
          <p:nvPr/>
        </p:nvSpPr>
        <p:spPr bwMode="auto">
          <a:xfrm>
            <a:off x="5943600" y="3962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A</a:t>
            </a:r>
          </a:p>
        </p:txBody>
      </p:sp>
      <p:sp>
        <p:nvSpPr>
          <p:cNvPr id="97405" name="Rectangle 125"/>
          <p:cNvSpPr>
            <a:spLocks noChangeArrowheads="1"/>
          </p:cNvSpPr>
          <p:nvPr/>
        </p:nvSpPr>
        <p:spPr bwMode="auto">
          <a:xfrm>
            <a:off x="2057400" y="0"/>
            <a:ext cx="7086600" cy="1447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06" name="Text Box 126"/>
          <p:cNvSpPr txBox="1">
            <a:spLocks noChangeArrowheads="1"/>
          </p:cNvSpPr>
          <p:nvPr/>
        </p:nvSpPr>
        <p:spPr bwMode="auto">
          <a:xfrm>
            <a:off x="2286000" y="152400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1. Tác giả cảm nhận mùa thu bắt đầu từ hương vị nào?</a:t>
            </a:r>
          </a:p>
        </p:txBody>
      </p:sp>
      <p:sp>
        <p:nvSpPr>
          <p:cNvPr id="97407" name="AutoShape 127"/>
          <p:cNvSpPr>
            <a:spLocks noChangeArrowheads="1"/>
          </p:cNvSpPr>
          <p:nvPr/>
        </p:nvSpPr>
        <p:spPr bwMode="auto">
          <a:xfrm>
            <a:off x="914400" y="1752600"/>
            <a:ext cx="685800" cy="685800"/>
          </a:xfrm>
          <a:prstGeom prst="star8">
            <a:avLst>
              <a:gd name="adj" fmla="val 50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09" name="Text Box 129"/>
          <p:cNvSpPr txBox="1">
            <a:spLocks noChangeArrowheads="1"/>
          </p:cNvSpPr>
          <p:nvPr/>
        </p:nvSpPr>
        <p:spPr bwMode="auto">
          <a:xfrm>
            <a:off x="1066800" y="174625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7410" name="AutoShape 130"/>
          <p:cNvSpPr>
            <a:spLocks noChangeArrowheads="1"/>
          </p:cNvSpPr>
          <p:nvPr/>
        </p:nvSpPr>
        <p:spPr bwMode="auto">
          <a:xfrm>
            <a:off x="914400" y="2487613"/>
            <a:ext cx="685800" cy="685800"/>
          </a:xfrm>
          <a:prstGeom prst="star8">
            <a:avLst>
              <a:gd name="adj" fmla="val 50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11" name="Text Box 131"/>
          <p:cNvSpPr txBox="1">
            <a:spLocks noChangeArrowheads="1"/>
          </p:cNvSpPr>
          <p:nvPr/>
        </p:nvSpPr>
        <p:spPr bwMode="auto">
          <a:xfrm>
            <a:off x="1066800" y="250825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7412" name="AutoShape 132"/>
          <p:cNvSpPr>
            <a:spLocks noChangeArrowheads="1"/>
          </p:cNvSpPr>
          <p:nvPr/>
        </p:nvSpPr>
        <p:spPr bwMode="auto">
          <a:xfrm>
            <a:off x="914400" y="3235325"/>
            <a:ext cx="685800" cy="685800"/>
          </a:xfrm>
          <a:prstGeom prst="star8">
            <a:avLst>
              <a:gd name="adj" fmla="val 50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13" name="Text Box 133"/>
          <p:cNvSpPr txBox="1">
            <a:spLocks noChangeArrowheads="1"/>
          </p:cNvSpPr>
          <p:nvPr/>
        </p:nvSpPr>
        <p:spPr bwMode="auto">
          <a:xfrm>
            <a:off x="1066800" y="3241675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97414" name="AutoShape 134"/>
          <p:cNvSpPr>
            <a:spLocks noChangeArrowheads="1"/>
          </p:cNvSpPr>
          <p:nvPr/>
        </p:nvSpPr>
        <p:spPr bwMode="auto">
          <a:xfrm>
            <a:off x="914400" y="3968750"/>
            <a:ext cx="762000" cy="685800"/>
          </a:xfrm>
          <a:prstGeom prst="star8">
            <a:avLst>
              <a:gd name="adj" fmla="val 50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15" name="Text Box 135"/>
          <p:cNvSpPr txBox="1">
            <a:spLocks noChangeArrowheads="1"/>
          </p:cNvSpPr>
          <p:nvPr/>
        </p:nvSpPr>
        <p:spPr bwMode="auto">
          <a:xfrm>
            <a:off x="1066800" y="396875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97416" name="AutoShape 136"/>
          <p:cNvSpPr>
            <a:spLocks noChangeArrowheads="1"/>
          </p:cNvSpPr>
          <p:nvPr/>
        </p:nvSpPr>
        <p:spPr bwMode="auto">
          <a:xfrm>
            <a:off x="949325" y="4668838"/>
            <a:ext cx="685800" cy="685800"/>
          </a:xfrm>
          <a:prstGeom prst="star8">
            <a:avLst>
              <a:gd name="adj" fmla="val 50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17" name="Text Box 137"/>
          <p:cNvSpPr txBox="1">
            <a:spLocks noChangeArrowheads="1"/>
          </p:cNvSpPr>
          <p:nvPr/>
        </p:nvSpPr>
        <p:spPr bwMode="auto">
          <a:xfrm>
            <a:off x="1066800" y="4668838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97420" name="Rectangle 140"/>
          <p:cNvSpPr>
            <a:spLocks noChangeArrowheads="1"/>
          </p:cNvSpPr>
          <p:nvPr/>
        </p:nvSpPr>
        <p:spPr bwMode="auto">
          <a:xfrm>
            <a:off x="2362200" y="5791200"/>
            <a:ext cx="762000" cy="83820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21" name="Rectangle 141"/>
          <p:cNvSpPr>
            <a:spLocks noChangeArrowheads="1"/>
          </p:cNvSpPr>
          <p:nvPr/>
        </p:nvSpPr>
        <p:spPr bwMode="auto">
          <a:xfrm>
            <a:off x="3124200" y="5791200"/>
            <a:ext cx="762000" cy="83820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22" name="Rectangle 142"/>
          <p:cNvSpPr>
            <a:spLocks noChangeArrowheads="1"/>
          </p:cNvSpPr>
          <p:nvPr/>
        </p:nvSpPr>
        <p:spPr bwMode="auto">
          <a:xfrm>
            <a:off x="3886200" y="5791200"/>
            <a:ext cx="762000" cy="83820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23" name="Rectangle 143"/>
          <p:cNvSpPr>
            <a:spLocks noChangeArrowheads="1"/>
          </p:cNvSpPr>
          <p:nvPr/>
        </p:nvSpPr>
        <p:spPr bwMode="auto">
          <a:xfrm>
            <a:off x="4648200" y="5791200"/>
            <a:ext cx="762000" cy="83820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24" name="Rectangle 144"/>
          <p:cNvSpPr>
            <a:spLocks noChangeArrowheads="1"/>
          </p:cNvSpPr>
          <p:nvPr/>
        </p:nvSpPr>
        <p:spPr bwMode="auto">
          <a:xfrm>
            <a:off x="5410200" y="5791200"/>
            <a:ext cx="762000" cy="83820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25" name="Rectangle 145"/>
          <p:cNvSpPr>
            <a:spLocks noChangeArrowheads="1"/>
          </p:cNvSpPr>
          <p:nvPr/>
        </p:nvSpPr>
        <p:spPr bwMode="auto">
          <a:xfrm>
            <a:off x="6172200" y="5791200"/>
            <a:ext cx="762000" cy="83820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26" name="Text Box 146"/>
          <p:cNvSpPr txBox="1">
            <a:spLocks noChangeArrowheads="1"/>
          </p:cNvSpPr>
          <p:nvPr/>
        </p:nvSpPr>
        <p:spPr bwMode="auto">
          <a:xfrm>
            <a:off x="2362200" y="58674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.VnTifani HeavyH" pitchFamily="34" charset="0"/>
              </a:rPr>
              <a:t>H</a:t>
            </a:r>
          </a:p>
        </p:txBody>
      </p:sp>
      <p:sp>
        <p:nvSpPr>
          <p:cNvPr id="97427" name="Text Box 147"/>
          <p:cNvSpPr txBox="1">
            <a:spLocks noChangeArrowheads="1"/>
          </p:cNvSpPr>
          <p:nvPr/>
        </p:nvSpPr>
        <p:spPr bwMode="auto">
          <a:xfrm>
            <a:off x="3124200" y="5867400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.VnTifani HeavyH" pitchFamily="34" charset="0"/>
              </a:rPr>
              <a:t>M</a:t>
            </a:r>
          </a:p>
        </p:txBody>
      </p:sp>
      <p:sp>
        <p:nvSpPr>
          <p:cNvPr id="97428" name="Text Box 148"/>
          <p:cNvSpPr txBox="1">
            <a:spLocks noChangeArrowheads="1"/>
          </p:cNvSpPr>
          <p:nvPr/>
        </p:nvSpPr>
        <p:spPr bwMode="auto">
          <a:xfrm>
            <a:off x="3962400" y="58674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.VnTifani HeavyH" pitchFamily="34" charset="0"/>
              </a:rPr>
              <a:t>T</a:t>
            </a:r>
          </a:p>
        </p:txBody>
      </p:sp>
      <p:sp>
        <p:nvSpPr>
          <p:cNvPr id="97429" name="Text Box 149"/>
          <p:cNvSpPr txBox="1">
            <a:spLocks noChangeArrowheads="1"/>
          </p:cNvSpPr>
          <p:nvPr/>
        </p:nvSpPr>
        <p:spPr bwMode="auto">
          <a:xfrm>
            <a:off x="4724400" y="58674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.VnTifani HeavyH" pitchFamily="34" charset="0"/>
              </a:rPr>
              <a:t>A</a:t>
            </a:r>
          </a:p>
        </p:txBody>
      </p:sp>
      <p:sp>
        <p:nvSpPr>
          <p:cNvPr id="97430" name="Text Box 150"/>
          <p:cNvSpPr txBox="1">
            <a:spLocks noChangeArrowheads="1"/>
          </p:cNvSpPr>
          <p:nvPr/>
        </p:nvSpPr>
        <p:spPr bwMode="auto">
          <a:xfrm>
            <a:off x="5486400" y="58674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.VnTifani HeavyH" pitchFamily="34" charset="0"/>
              </a:rPr>
              <a:t>U</a:t>
            </a:r>
          </a:p>
        </p:txBody>
      </p:sp>
      <p:sp>
        <p:nvSpPr>
          <p:cNvPr id="97431" name="Text Box 151"/>
          <p:cNvSpPr txBox="1">
            <a:spLocks noChangeArrowheads="1"/>
          </p:cNvSpPr>
          <p:nvPr/>
        </p:nvSpPr>
        <p:spPr bwMode="auto">
          <a:xfrm>
            <a:off x="6248400" y="58674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.VnTifani HeavyH" pitchFamily="34" charset="0"/>
              </a:rPr>
              <a:t>U</a:t>
            </a:r>
          </a:p>
        </p:txBody>
      </p:sp>
      <p:sp>
        <p:nvSpPr>
          <p:cNvPr id="97432" name="Rectangle 152"/>
          <p:cNvSpPr>
            <a:spLocks noChangeArrowheads="1"/>
          </p:cNvSpPr>
          <p:nvPr/>
        </p:nvSpPr>
        <p:spPr bwMode="auto">
          <a:xfrm>
            <a:off x="2057400" y="0"/>
            <a:ext cx="7086600" cy="1447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33" name="Text Box 153"/>
          <p:cNvSpPr txBox="1">
            <a:spLocks noChangeArrowheads="1"/>
          </p:cNvSpPr>
          <p:nvPr/>
        </p:nvSpPr>
        <p:spPr bwMode="auto">
          <a:xfrm>
            <a:off x="2362200" y="304800"/>
            <a:ext cx="6781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2. Đây là từ diễn tả tâm trạng của nhà thơ qua câu “ Hình như thu đã về”. </a:t>
            </a:r>
            <a:endParaRPr lang="en-US" altLang="en-US" sz="280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97434" name="Rectangle 154"/>
          <p:cNvSpPr>
            <a:spLocks noChangeArrowheads="1"/>
          </p:cNvSpPr>
          <p:nvPr/>
        </p:nvSpPr>
        <p:spPr bwMode="auto">
          <a:xfrm>
            <a:off x="2057400" y="0"/>
            <a:ext cx="7086600" cy="1524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35" name="Text Box 155"/>
          <p:cNvSpPr txBox="1">
            <a:spLocks noChangeArrowheads="1"/>
          </p:cNvSpPr>
          <p:nvPr/>
        </p:nvSpPr>
        <p:spPr bwMode="auto">
          <a:xfrm>
            <a:off x="2362200" y="304800"/>
            <a:ext cx="6324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3. Từ “bỗng” thể hiện trạng thái cảm xúc này?</a:t>
            </a:r>
          </a:p>
        </p:txBody>
      </p:sp>
      <p:sp>
        <p:nvSpPr>
          <p:cNvPr id="97436" name="Rectangle 156"/>
          <p:cNvSpPr>
            <a:spLocks noChangeArrowheads="1"/>
          </p:cNvSpPr>
          <p:nvPr/>
        </p:nvSpPr>
        <p:spPr bwMode="auto">
          <a:xfrm>
            <a:off x="2057400" y="0"/>
            <a:ext cx="7086600" cy="1600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37" name="Text Box 157"/>
          <p:cNvSpPr txBox="1">
            <a:spLocks noChangeArrowheads="1"/>
          </p:cNvSpPr>
          <p:nvPr/>
        </p:nvSpPr>
        <p:spPr bwMode="auto">
          <a:xfrm>
            <a:off x="2209800" y="381000"/>
            <a:ext cx="624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4. Biện pháp tu từ này được dùng nhiều nhất trong bài sang thu?</a:t>
            </a:r>
          </a:p>
        </p:txBody>
      </p:sp>
      <p:sp>
        <p:nvSpPr>
          <p:cNvPr id="97438" name="Rectangle 158"/>
          <p:cNvSpPr>
            <a:spLocks noChangeArrowheads="1"/>
          </p:cNvSpPr>
          <p:nvPr/>
        </p:nvSpPr>
        <p:spPr bwMode="auto">
          <a:xfrm>
            <a:off x="1905000" y="0"/>
            <a:ext cx="7239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1613" name="Text Box 159"/>
          <p:cNvSpPr txBox="1">
            <a:spLocks noChangeArrowheads="1"/>
          </p:cNvSpPr>
          <p:nvPr/>
        </p:nvSpPr>
        <p:spPr bwMode="auto">
          <a:xfrm>
            <a:off x="2286000" y="547688"/>
            <a:ext cx="685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/>
          </a:p>
        </p:txBody>
      </p:sp>
      <p:sp>
        <p:nvSpPr>
          <p:cNvPr id="97440" name="Text Box 160"/>
          <p:cNvSpPr txBox="1">
            <a:spLocks noChangeArrowheads="1"/>
          </p:cNvSpPr>
          <p:nvPr/>
        </p:nvSpPr>
        <p:spPr bwMode="auto">
          <a:xfrm>
            <a:off x="2438400" y="152400"/>
            <a:ext cx="640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5. Đây là công việc mà Hữu Thỉnh từng làm trong quân đội. </a:t>
            </a:r>
            <a:endParaRPr lang="en-US" altLang="en-US" sz="360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97441" name="Rectangle 161"/>
          <p:cNvSpPr>
            <a:spLocks noChangeArrowheads="1"/>
          </p:cNvSpPr>
          <p:nvPr/>
        </p:nvSpPr>
        <p:spPr bwMode="auto">
          <a:xfrm>
            <a:off x="2362200" y="5791200"/>
            <a:ext cx="762000" cy="838200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  <a:contourClr>
              <a:srgbClr val="FF66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42" name="Rectangle 162"/>
          <p:cNvSpPr>
            <a:spLocks noChangeArrowheads="1"/>
          </p:cNvSpPr>
          <p:nvPr/>
        </p:nvSpPr>
        <p:spPr bwMode="auto">
          <a:xfrm>
            <a:off x="3124200" y="5791200"/>
            <a:ext cx="762000" cy="838200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  <a:contourClr>
              <a:srgbClr val="FF66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43" name="Rectangle 163"/>
          <p:cNvSpPr>
            <a:spLocks noChangeArrowheads="1"/>
          </p:cNvSpPr>
          <p:nvPr/>
        </p:nvSpPr>
        <p:spPr bwMode="auto">
          <a:xfrm>
            <a:off x="3886200" y="5791200"/>
            <a:ext cx="762000" cy="838200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  <a:contourClr>
              <a:srgbClr val="FF66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44" name="Rectangle 164"/>
          <p:cNvSpPr>
            <a:spLocks noChangeArrowheads="1"/>
          </p:cNvSpPr>
          <p:nvPr/>
        </p:nvSpPr>
        <p:spPr bwMode="auto">
          <a:xfrm>
            <a:off x="4648200" y="5791200"/>
            <a:ext cx="762000" cy="838200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  <a:contourClr>
              <a:srgbClr val="FF66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45" name="Rectangle 165"/>
          <p:cNvSpPr>
            <a:spLocks noChangeArrowheads="1"/>
          </p:cNvSpPr>
          <p:nvPr/>
        </p:nvSpPr>
        <p:spPr bwMode="auto">
          <a:xfrm>
            <a:off x="5410200" y="5791200"/>
            <a:ext cx="762000" cy="838200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  <a:contourClr>
              <a:srgbClr val="FF66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46" name="Rectangle 166"/>
          <p:cNvSpPr>
            <a:spLocks noChangeArrowheads="1"/>
          </p:cNvSpPr>
          <p:nvPr/>
        </p:nvSpPr>
        <p:spPr bwMode="auto">
          <a:xfrm>
            <a:off x="6172200" y="5791200"/>
            <a:ext cx="762000" cy="838200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  <a:contourClr>
              <a:srgbClr val="FF66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47" name="Text Box 167"/>
          <p:cNvSpPr txBox="1">
            <a:spLocks noChangeArrowheads="1"/>
          </p:cNvSpPr>
          <p:nvPr/>
        </p:nvSpPr>
        <p:spPr bwMode="auto">
          <a:xfrm>
            <a:off x="2362200" y="58674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FF66"/>
                </a:solidFill>
                <a:latin typeface=".VnTifani HeavyH" pitchFamily="34" charset="0"/>
              </a:rPr>
              <a:t>M</a:t>
            </a:r>
          </a:p>
        </p:txBody>
      </p:sp>
      <p:sp>
        <p:nvSpPr>
          <p:cNvPr id="97448" name="Text Box 168"/>
          <p:cNvSpPr txBox="1">
            <a:spLocks noChangeArrowheads="1"/>
          </p:cNvSpPr>
          <p:nvPr/>
        </p:nvSpPr>
        <p:spPr bwMode="auto">
          <a:xfrm>
            <a:off x="3086100" y="5877214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FF66"/>
                </a:solidFill>
                <a:cs typeface="Times New Roman" panose="02020603050405020304" pitchFamily="18" charset="0"/>
              </a:rPr>
              <a:t>U</a:t>
            </a:r>
            <a:endParaRPr lang="en-US" altLang="en-US" sz="4000" b="1" dirty="0">
              <a:solidFill>
                <a:srgbClr val="FFFF66"/>
              </a:solidFill>
              <a:cs typeface="Times New Roman" panose="02020603050405020304" pitchFamily="18" charset="0"/>
            </a:endParaRPr>
          </a:p>
        </p:txBody>
      </p:sp>
      <p:sp>
        <p:nvSpPr>
          <p:cNvPr id="97449" name="Text Box 169"/>
          <p:cNvSpPr txBox="1">
            <a:spLocks noChangeArrowheads="1"/>
          </p:cNvSpPr>
          <p:nvPr/>
        </p:nvSpPr>
        <p:spPr bwMode="auto">
          <a:xfrm>
            <a:off x="3962400" y="58674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FF66"/>
                </a:solidFill>
                <a:latin typeface=".VnTifani HeavyH" pitchFamily="34" charset="0"/>
              </a:rPr>
              <a:t>A</a:t>
            </a:r>
          </a:p>
        </p:txBody>
      </p:sp>
      <p:sp>
        <p:nvSpPr>
          <p:cNvPr id="97450" name="Text Box 170"/>
          <p:cNvSpPr txBox="1">
            <a:spLocks noChangeArrowheads="1"/>
          </p:cNvSpPr>
          <p:nvPr/>
        </p:nvSpPr>
        <p:spPr bwMode="auto">
          <a:xfrm>
            <a:off x="4724400" y="58674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FF66"/>
                </a:solidFill>
                <a:latin typeface=".VnTifani HeavyH" pitchFamily="34" charset="0"/>
              </a:rPr>
              <a:t>T</a:t>
            </a:r>
          </a:p>
        </p:txBody>
      </p:sp>
      <p:sp>
        <p:nvSpPr>
          <p:cNvPr id="97451" name="Text Box 171"/>
          <p:cNvSpPr txBox="1">
            <a:spLocks noChangeArrowheads="1"/>
          </p:cNvSpPr>
          <p:nvPr/>
        </p:nvSpPr>
        <p:spPr bwMode="auto">
          <a:xfrm>
            <a:off x="5486400" y="58674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FF66"/>
                </a:solidFill>
                <a:latin typeface=".VnTifani HeavyH" pitchFamily="34" charset="0"/>
              </a:rPr>
              <a:t>H</a:t>
            </a:r>
          </a:p>
        </p:txBody>
      </p:sp>
      <p:sp>
        <p:nvSpPr>
          <p:cNvPr id="97452" name="Text Box 172"/>
          <p:cNvSpPr txBox="1">
            <a:spLocks noChangeArrowheads="1"/>
          </p:cNvSpPr>
          <p:nvPr/>
        </p:nvSpPr>
        <p:spPr bwMode="auto">
          <a:xfrm>
            <a:off x="6248400" y="58674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FF66"/>
                </a:solidFill>
                <a:latin typeface=".VnTifani HeavyH" pitchFamily="34" charset="0"/>
              </a:rPr>
              <a:t>U</a:t>
            </a:r>
          </a:p>
        </p:txBody>
      </p:sp>
      <p:sp>
        <p:nvSpPr>
          <p:cNvPr id="97453" name="Text Box 173"/>
          <p:cNvSpPr txBox="1">
            <a:spLocks noChangeArrowheads="1"/>
          </p:cNvSpPr>
          <p:nvPr/>
        </p:nvSpPr>
        <p:spPr bwMode="auto">
          <a:xfrm>
            <a:off x="6477000" y="46482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.VnTimeH" pitchFamily="34" charset="0"/>
              </a:rPr>
              <a:t>Ê</a:t>
            </a:r>
          </a:p>
        </p:txBody>
      </p:sp>
      <p:sp>
        <p:nvSpPr>
          <p:cNvPr id="21628" name="Rectangle 174"/>
          <p:cNvSpPr>
            <a:spLocks noChangeArrowheads="1"/>
          </p:cNvSpPr>
          <p:nvPr/>
        </p:nvSpPr>
        <p:spPr bwMode="auto">
          <a:xfrm>
            <a:off x="7086600" y="4589463"/>
            <a:ext cx="609600" cy="684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7455" name="Text Box 175"/>
          <p:cNvSpPr txBox="1">
            <a:spLocks noChangeArrowheads="1"/>
          </p:cNvSpPr>
          <p:nvPr/>
        </p:nvSpPr>
        <p:spPr bwMode="auto">
          <a:xfrm>
            <a:off x="7162800" y="4654550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9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9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9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9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9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9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9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9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9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9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9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9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9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9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9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9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9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9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9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9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2000"/>
                                        <p:tgtEl>
                                          <p:spTgt spid="9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2000"/>
                                        <p:tgtEl>
                                          <p:spTgt spid="9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9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2000"/>
                                        <p:tgtEl>
                                          <p:spTgt spid="9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2000"/>
                                        <p:tgtEl>
                                          <p:spTgt spid="9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9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8" dur="2000"/>
                                        <p:tgtEl>
                                          <p:spTgt spid="9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2000"/>
                                        <p:tgtEl>
                                          <p:spTgt spid="9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4" dur="2000"/>
                                        <p:tgtEl>
                                          <p:spTgt spid="9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2000"/>
                                        <p:tgtEl>
                                          <p:spTgt spid="9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2000"/>
                                        <p:tgtEl>
                                          <p:spTgt spid="9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3" dur="2000"/>
                                        <p:tgtEl>
                                          <p:spTgt spid="9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6" dur="2000"/>
                                        <p:tgtEl>
                                          <p:spTgt spid="9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9" dur="2000"/>
                                        <p:tgtEl>
                                          <p:spTgt spid="9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2000"/>
                                        <p:tgtEl>
                                          <p:spTgt spid="9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7" dur="2000"/>
                                        <p:tgtEl>
                                          <p:spTgt spid="9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0" dur="2000"/>
                                        <p:tgtEl>
                                          <p:spTgt spid="9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3" dur="2000"/>
                                        <p:tgtEl>
                                          <p:spTgt spid="9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6" dur="2000"/>
                                        <p:tgtEl>
                                          <p:spTgt spid="9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1" dur="2000"/>
                                        <p:tgtEl>
                                          <p:spTgt spid="9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4" dur="2000"/>
                                        <p:tgtEl>
                                          <p:spTgt spid="9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2000"/>
                                        <p:tgtEl>
                                          <p:spTgt spid="9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0" dur="2000"/>
                                        <p:tgtEl>
                                          <p:spTgt spid="9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3" dur="2000"/>
                                        <p:tgtEl>
                                          <p:spTgt spid="9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6" dur="2000"/>
                                        <p:tgtEl>
                                          <p:spTgt spid="9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9" dur="2000"/>
                                        <p:tgtEl>
                                          <p:spTgt spid="9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2" dur="2000"/>
                                        <p:tgtEl>
                                          <p:spTgt spid="9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5" dur="2000"/>
                                        <p:tgtEl>
                                          <p:spTgt spid="9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8" dur="2000"/>
                                        <p:tgtEl>
                                          <p:spTgt spid="9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1" dur="2000"/>
                                        <p:tgtEl>
                                          <p:spTgt spid="9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4" dur="2000"/>
                                        <p:tgtEl>
                                          <p:spTgt spid="9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7" dur="2000"/>
                                        <p:tgtEl>
                                          <p:spTgt spid="9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2" dur="2000"/>
                                        <p:tgtEl>
                                          <p:spTgt spid="9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5" dur="2000"/>
                                        <p:tgtEl>
                                          <p:spTgt spid="9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8" dur="2000"/>
                                        <p:tgtEl>
                                          <p:spTgt spid="9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1" dur="2000"/>
                                        <p:tgtEl>
                                          <p:spTgt spid="9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4" dur="2000"/>
                                        <p:tgtEl>
                                          <p:spTgt spid="9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7" dur="2000"/>
                                        <p:tgtEl>
                                          <p:spTgt spid="9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0" dur="2000"/>
                                        <p:tgtEl>
                                          <p:spTgt spid="9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3" dur="2000"/>
                                        <p:tgtEl>
                                          <p:spTgt spid="9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6" dur="2000"/>
                                        <p:tgtEl>
                                          <p:spTgt spid="9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9" dur="2000"/>
                                        <p:tgtEl>
                                          <p:spTgt spid="9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2" dur="2000"/>
                                        <p:tgtEl>
                                          <p:spTgt spid="9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5" dur="2000"/>
                                        <p:tgtEl>
                                          <p:spTgt spid="9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3" grpId="0"/>
      <p:bldP spid="97314" grpId="0"/>
      <p:bldP spid="97315" grpId="0"/>
      <p:bldP spid="97316" grpId="0"/>
      <p:bldP spid="97325" grpId="0"/>
      <p:bldP spid="97326" grpId="0"/>
      <p:bldP spid="97328" grpId="0"/>
      <p:bldP spid="97368" grpId="0"/>
      <p:bldP spid="97369" grpId="0"/>
      <p:bldP spid="97370" grpId="0"/>
      <p:bldP spid="97371" grpId="0"/>
      <p:bldP spid="97377" grpId="0"/>
      <p:bldP spid="97378" grpId="0"/>
      <p:bldP spid="97379" grpId="0"/>
      <p:bldP spid="97380" grpId="0"/>
      <p:bldP spid="97381" grpId="0"/>
      <p:bldP spid="97382" grpId="0"/>
      <p:bldP spid="97384" grpId="0"/>
      <p:bldP spid="97385" grpId="0"/>
      <p:bldP spid="97386" grpId="0"/>
      <p:bldP spid="97387" grpId="0"/>
      <p:bldP spid="97388" grpId="0"/>
      <p:bldP spid="97389" grpId="0"/>
      <p:bldP spid="97392" grpId="0"/>
      <p:bldP spid="97393" grpId="0"/>
      <p:bldP spid="97394" grpId="0"/>
      <p:bldP spid="97395" grpId="0"/>
      <p:bldP spid="97396" grpId="0"/>
      <p:bldP spid="97397" grpId="0"/>
      <p:bldP spid="97399" grpId="0"/>
      <p:bldP spid="97400" grpId="0"/>
      <p:bldP spid="97405" grpId="0" animBg="1"/>
      <p:bldP spid="97406" grpId="0"/>
      <p:bldP spid="97407" grpId="0" animBg="1"/>
      <p:bldP spid="97409" grpId="0"/>
      <p:bldP spid="97410" grpId="0" animBg="1"/>
      <p:bldP spid="97411" grpId="0"/>
      <p:bldP spid="97412" grpId="0" animBg="1"/>
      <p:bldP spid="97413" grpId="0"/>
      <p:bldP spid="97414" grpId="0" animBg="1"/>
      <p:bldP spid="97415" grpId="0"/>
      <p:bldP spid="97416" grpId="0" animBg="1"/>
      <p:bldP spid="97417" grpId="0"/>
      <p:bldP spid="97420" grpId="0" animBg="1"/>
      <p:bldP spid="97421" grpId="0" animBg="1"/>
      <p:bldP spid="97422" grpId="0" animBg="1"/>
      <p:bldP spid="97423" grpId="0" animBg="1"/>
      <p:bldP spid="97424" grpId="0" animBg="1"/>
      <p:bldP spid="97425" grpId="0" animBg="1"/>
      <p:bldP spid="97426" grpId="0"/>
      <p:bldP spid="97427" grpId="0"/>
      <p:bldP spid="97428" grpId="0"/>
      <p:bldP spid="97429" grpId="0"/>
      <p:bldP spid="97430" grpId="0"/>
      <p:bldP spid="97431" grpId="0"/>
      <p:bldP spid="97432" grpId="0" animBg="1"/>
      <p:bldP spid="97433" grpId="0"/>
      <p:bldP spid="97434" grpId="0" animBg="1"/>
      <p:bldP spid="97435" grpId="0"/>
      <p:bldP spid="97436" grpId="0" animBg="1"/>
      <p:bldP spid="97437" grpId="0"/>
      <p:bldP spid="97438" grpId="0" animBg="1"/>
      <p:bldP spid="97440" grpId="0"/>
      <p:bldP spid="97441" grpId="0" animBg="1"/>
      <p:bldP spid="97442" grpId="0" animBg="1"/>
      <p:bldP spid="97443" grpId="0" animBg="1"/>
      <p:bldP spid="97444" grpId="0" animBg="1"/>
      <p:bldP spid="97445" grpId="0" animBg="1"/>
      <p:bldP spid="97446" grpId="0" animBg="1"/>
      <p:bldP spid="97447" grpId="0"/>
      <p:bldP spid="97448" grpId="0"/>
      <p:bldP spid="97449" grpId="0"/>
      <p:bldP spid="97450" grpId="0"/>
      <p:bldP spid="97451" grpId="0"/>
      <p:bldP spid="97452" grpId="0"/>
      <p:bldP spid="97453" grpId="0"/>
      <p:bldP spid="974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905000" y="2590800"/>
            <a:ext cx="5943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larendonH"/>
              </a:rPr>
              <a:t>Sang thu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5334000" y="4045527"/>
            <a:ext cx="2762250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Hữu Thỉnh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32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8042" y="533400"/>
            <a:ext cx="8747916" cy="533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1"/>
          <p:cNvSpPr/>
          <p:nvPr/>
        </p:nvSpPr>
        <p:spPr>
          <a:xfrm>
            <a:off x="1150341" y="983981"/>
            <a:ext cx="6926859" cy="4377510"/>
          </a:xfrm>
          <a:custGeom>
            <a:avLst/>
            <a:gdLst/>
            <a:ahLst/>
            <a:cxnLst/>
            <a:rect l="l" t="t" r="r" b="b"/>
            <a:pathLst>
              <a:path w="6675030" h="5836680">
                <a:moveTo>
                  <a:pt x="0" y="0"/>
                </a:moveTo>
                <a:lnTo>
                  <a:pt x="134832" y="0"/>
                </a:lnTo>
                <a:lnTo>
                  <a:pt x="134832" y="5455015"/>
                </a:lnTo>
                <a:cubicBezTo>
                  <a:pt x="134832" y="5596229"/>
                  <a:pt x="263721" y="5710706"/>
                  <a:pt x="422714" y="5710706"/>
                </a:cubicBezTo>
                <a:lnTo>
                  <a:pt x="6675030" y="5710706"/>
                </a:lnTo>
                <a:lnTo>
                  <a:pt x="6675030" y="5836680"/>
                </a:lnTo>
                <a:lnTo>
                  <a:pt x="287882" y="5836680"/>
                </a:lnTo>
                <a:cubicBezTo>
                  <a:pt x="128889" y="5836680"/>
                  <a:pt x="0" y="5722204"/>
                  <a:pt x="0" y="558099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10734" y="2270376"/>
            <a:ext cx="631372" cy="631372"/>
            <a:chOff x="2082405" y="1855715"/>
            <a:chExt cx="841829" cy="841829"/>
          </a:xfrm>
        </p:grpSpPr>
        <p:sp>
          <p:nvSpPr>
            <p:cNvPr id="11" name="椭圆 10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: 圆角 14"/>
          <p:cNvSpPr/>
          <p:nvPr/>
        </p:nvSpPr>
        <p:spPr>
          <a:xfrm>
            <a:off x="1781713" y="2333054"/>
            <a:ext cx="6616866" cy="63137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149149" y="2425319"/>
            <a:ext cx="612609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+ </a:t>
            </a: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kiến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thức</a:t>
            </a:r>
            <a:endParaRPr lang="zh-CN" altLang="en-US" sz="2400" b="1" i="1" dirty="0">
              <a:solidFill>
                <a:schemeClr val="tx1">
                  <a:lumMod val="85000"/>
                  <a:lumOff val="15000"/>
                </a:schemeClr>
              </a:solidFill>
              <a:ea typeface="华文细黑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10734" y="3270769"/>
            <a:ext cx="631372" cy="631372"/>
            <a:chOff x="2082405" y="1855715"/>
            <a:chExt cx="841829" cy="841829"/>
          </a:xfrm>
        </p:grpSpPr>
        <p:sp>
          <p:nvSpPr>
            <p:cNvPr id="18" name="椭圆 17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矩形: 圆角 19"/>
          <p:cNvSpPr/>
          <p:nvPr/>
        </p:nvSpPr>
        <p:spPr>
          <a:xfrm>
            <a:off x="1781713" y="3304872"/>
            <a:ext cx="6616866" cy="63137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149149" y="3397137"/>
            <a:ext cx="612609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SG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Sưu</a:t>
            </a:r>
            <a:r>
              <a:rPr lang="en-SG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tầm</a:t>
            </a:r>
            <a:r>
              <a:rPr lang="en-SG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1 </a:t>
            </a:r>
            <a:r>
              <a:rPr lang="en-SG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số</a:t>
            </a:r>
            <a:r>
              <a:rPr lang="en-SG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bài</a:t>
            </a:r>
            <a:r>
              <a:rPr lang="en-SG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thơ</a:t>
            </a:r>
            <a:r>
              <a:rPr lang="en-SG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về</a:t>
            </a:r>
            <a:r>
              <a:rPr lang="en-SG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mùa</a:t>
            </a:r>
            <a:r>
              <a:rPr lang="en-SG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thu</a:t>
            </a:r>
            <a:r>
              <a:rPr lang="en-SG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và</a:t>
            </a:r>
            <a:r>
              <a:rPr lang="en-SG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chia </a:t>
            </a:r>
            <a:r>
              <a:rPr lang="en-SG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sẻ</a:t>
            </a:r>
            <a:endParaRPr lang="zh-CN" altLang="en-US" sz="2400" b="1" i="1" dirty="0">
              <a:solidFill>
                <a:schemeClr val="tx1">
                  <a:lumMod val="85000"/>
                  <a:lumOff val="15000"/>
                </a:schemeClr>
              </a:solidFill>
              <a:ea typeface="华文细黑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10734" y="4276689"/>
            <a:ext cx="631372" cy="631372"/>
            <a:chOff x="2082405" y="1855715"/>
            <a:chExt cx="841829" cy="841829"/>
          </a:xfrm>
        </p:grpSpPr>
        <p:sp>
          <p:nvSpPr>
            <p:cNvPr id="23" name="椭圆 22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>
                <a:solidFill>
                  <a:schemeClr val="accent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矩形: 圆角 24"/>
          <p:cNvSpPr/>
          <p:nvPr/>
        </p:nvSpPr>
        <p:spPr>
          <a:xfrm>
            <a:off x="1781713" y="4310792"/>
            <a:ext cx="6616866" cy="63137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149149" y="4403057"/>
            <a:ext cx="612609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Soạn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Nói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 pitchFamily="2" charset="-122"/>
                <a:cs typeface="Times New Roman" panose="02020603050405020304" pitchFamily="18" charset="0"/>
              </a:rPr>
              <a:t> con”</a:t>
            </a:r>
            <a:endParaRPr lang="zh-CN" altLang="en-US" sz="2400" b="1" i="1" dirty="0">
              <a:solidFill>
                <a:schemeClr val="tx1">
                  <a:lumMod val="85000"/>
                  <a:lumOff val="15000"/>
                </a:schemeClr>
              </a:solidFill>
              <a:ea typeface="华文细黑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7">
            <a:extLst>
              <a:ext uri="{FF2B5EF4-FFF2-40B4-BE49-F238E27FC236}">
                <a16:creationId xmlns:a16="http://schemas.microsoft.com/office/drawing/2014/main" id="{00FF7183-0F83-41A2-9EA3-147DBB8146FB}"/>
              </a:ext>
            </a:extLst>
          </p:cNvPr>
          <p:cNvGrpSpPr/>
          <p:nvPr/>
        </p:nvGrpSpPr>
        <p:grpSpPr>
          <a:xfrm flipV="1">
            <a:off x="3560829" y="1741243"/>
            <a:ext cx="2441863" cy="104360"/>
            <a:chOff x="5264727" y="1496291"/>
            <a:chExt cx="1197811" cy="872836"/>
          </a:xfrm>
        </p:grpSpPr>
        <p:sp>
          <p:nvSpPr>
            <p:cNvPr id="28" name="矩形 3">
              <a:extLst>
                <a:ext uri="{FF2B5EF4-FFF2-40B4-BE49-F238E27FC236}">
                  <a16:creationId xmlns:a16="http://schemas.microsoft.com/office/drawing/2014/main" id="{873E67E1-5A5B-4345-8932-C7B9446B278E}"/>
                </a:ext>
              </a:extLst>
            </p:cNvPr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4">
              <a:extLst>
                <a:ext uri="{FF2B5EF4-FFF2-40B4-BE49-F238E27FC236}">
                  <a16:creationId xmlns:a16="http://schemas.microsoft.com/office/drawing/2014/main" id="{9536673D-ADCE-403A-813B-6279AE078188}"/>
                </a:ext>
              </a:extLst>
            </p:cNvPr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5">
              <a:extLst>
                <a:ext uri="{FF2B5EF4-FFF2-40B4-BE49-F238E27FC236}">
                  <a16:creationId xmlns:a16="http://schemas.microsoft.com/office/drawing/2014/main" id="{DDF58508-D51A-48AE-9058-A4702CF25E24}"/>
                </a:ext>
              </a:extLst>
            </p:cNvPr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6">
              <a:extLst>
                <a:ext uri="{FF2B5EF4-FFF2-40B4-BE49-F238E27FC236}">
                  <a16:creationId xmlns:a16="http://schemas.microsoft.com/office/drawing/2014/main" id="{943E91E6-F060-430A-8E7B-10FCA8170DCD}"/>
                </a:ext>
              </a:extLst>
            </p:cNvPr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8">
            <a:extLst>
              <a:ext uri="{FF2B5EF4-FFF2-40B4-BE49-F238E27FC236}">
                <a16:creationId xmlns:a16="http://schemas.microsoft.com/office/drawing/2014/main" id="{ABF240BB-0C7D-449E-90D2-34FE51CB45E6}"/>
              </a:ext>
            </a:extLst>
          </p:cNvPr>
          <p:cNvSpPr txBox="1"/>
          <p:nvPr/>
        </p:nvSpPr>
        <p:spPr>
          <a:xfrm>
            <a:off x="3215338" y="1209390"/>
            <a:ext cx="3199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zh-CN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中宋" pitchFamily="2" charset="-122"/>
                <a:cs typeface="Times New Roman" panose="02020603050405020304" pitchFamily="18" charset="0"/>
              </a:rPr>
              <a:t>Hướng</a:t>
            </a:r>
            <a:r>
              <a:rPr lang="en-SG" altLang="zh-CN" sz="3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中宋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中宋" pitchFamily="2" charset="-122"/>
                <a:cs typeface="Times New Roman" panose="02020603050405020304" pitchFamily="18" charset="0"/>
              </a:rPr>
              <a:t>dẫn</a:t>
            </a:r>
            <a:r>
              <a:rPr lang="en-SG" altLang="zh-CN" sz="3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中宋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中宋" pitchFamily="2" charset="-122"/>
                <a:cs typeface="Times New Roman" panose="02020603050405020304" pitchFamily="18" charset="0"/>
              </a:rPr>
              <a:t>tự</a:t>
            </a:r>
            <a:r>
              <a:rPr lang="en-SG" altLang="zh-CN" sz="3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中宋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中宋" pitchFamily="2" charset="-122"/>
                <a:cs typeface="Times New Roman" panose="02020603050405020304" pitchFamily="18" charset="0"/>
              </a:rPr>
              <a:t>học</a:t>
            </a:r>
            <a:endParaRPr lang="zh-CN" altLang="en-US" sz="3000" b="1" dirty="0">
              <a:solidFill>
                <a:schemeClr val="tx1">
                  <a:lumMod val="85000"/>
                  <a:lumOff val="15000"/>
                </a:schemeClr>
              </a:solidFill>
              <a:ea typeface="华文中宋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29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  <p:bldP spid="20" grpId="0" animBg="1"/>
      <p:bldP spid="21" grpId="0"/>
      <p:bldP spid="25" grpId="0" animBg="1"/>
      <p:bldP spid="26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 descr="Outlined diamond"/>
          <p:cNvSpPr>
            <a:spLocks noChangeArrowheads="1" noChangeShapeType="1" noTextEdit="1"/>
          </p:cNvSpPr>
          <p:nvPr/>
        </p:nvSpPr>
        <p:spPr bwMode="auto">
          <a:xfrm>
            <a:off x="1090613" y="1143000"/>
            <a:ext cx="76200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619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pattFill prst="openDmnd">
                  <a:fgClr>
                    <a:srgbClr val="660066"/>
                  </a:fgClr>
                  <a:bgClr>
                    <a:srgbClr val="CC00CC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 </a:t>
            </a:r>
            <a:r>
              <a:rPr lang="en-US" sz="3600" b="1" kern="10" dirty="0"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pattFill prst="openDmnd">
                  <a:fgClr>
                    <a:srgbClr val="660066"/>
                  </a:fgClr>
                  <a:bgClr>
                    <a:srgbClr val="CC00CC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 EM HỌC TỐT !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548499">
            <a:off x="481013" y="334963"/>
            <a:ext cx="254000" cy="236537"/>
          </a:xfrm>
          <a:prstGeom prst="star5">
            <a:avLst/>
          </a:prstGeom>
          <a:solidFill>
            <a:srgbClr val="66FFCC"/>
          </a:solidFill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9645410">
            <a:off x="557213" y="990600"/>
            <a:ext cx="304800" cy="228600"/>
          </a:xfrm>
          <a:prstGeom prst="star5">
            <a:avLst/>
          </a:prstGeom>
          <a:solidFill>
            <a:srgbClr val="FFFF00"/>
          </a:solidFill>
          <a:ln w="2857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862013" y="152400"/>
            <a:ext cx="228600" cy="228600"/>
          </a:xfrm>
          <a:prstGeom prst="star5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9645410">
            <a:off x="862013" y="533400"/>
            <a:ext cx="228600" cy="228600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548499">
            <a:off x="328613" y="1295400"/>
            <a:ext cx="152400" cy="228600"/>
          </a:xfrm>
          <a:prstGeom prst="star5">
            <a:avLst/>
          </a:prstGeo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20820323">
            <a:off x="252413" y="762000"/>
            <a:ext cx="304800" cy="228600"/>
          </a:xfrm>
          <a:prstGeom prst="star5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2" name="chieu_ti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88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5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133600"/>
            <a:ext cx="76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6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362200"/>
            <a:ext cx="76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4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3798888"/>
            <a:ext cx="45720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5000"/>
              </a:lnSpc>
              <a:buFontTx/>
              <a:buChar char="-"/>
              <a:defRPr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tha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lắng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1779876"/>
            <a:ext cx="46482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5000"/>
              </a:lnSpc>
            </a:pPr>
            <a:r>
              <a:rPr lang="en-US" altLang="en-US" sz="2800" b="1" dirty="0">
                <a:solidFill>
                  <a:srgbClr val="0D0A10"/>
                </a:solidFill>
              </a:rPr>
              <a:t>- </a:t>
            </a:r>
            <a:r>
              <a:rPr lang="en-US" altLang="en-US" sz="2800" b="1" dirty="0" err="1">
                <a:solidFill>
                  <a:srgbClr val="0D0A10"/>
                </a:solidFill>
                <a:cs typeface="Times New Roman" panose="02020603050405020304" pitchFamily="18" charset="0"/>
              </a:rPr>
              <a:t>Hữu</a:t>
            </a:r>
            <a:r>
              <a:rPr lang="en-US" altLang="en-US" sz="2800" b="1" dirty="0">
                <a:solidFill>
                  <a:srgbClr val="0D0A1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A10"/>
                </a:solidFill>
                <a:cs typeface="Times New Roman" panose="02020603050405020304" pitchFamily="18" charset="0"/>
              </a:rPr>
              <a:t>Thỉnh</a:t>
            </a:r>
            <a:r>
              <a:rPr lang="en-US" altLang="en-US" sz="2800" b="1" dirty="0">
                <a:solidFill>
                  <a:srgbClr val="0D0A1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800" b="1" dirty="0">
                <a:solidFill>
                  <a:srgbClr val="0D0A10"/>
                </a:solidFill>
              </a:rPr>
              <a:t>1942), </a:t>
            </a:r>
            <a:r>
              <a:rPr lang="en-US" altLang="en-US" sz="2800" b="1" dirty="0" err="1">
                <a:solidFill>
                  <a:srgbClr val="0D0A10"/>
                </a:solidFill>
                <a:cs typeface="Times New Roman" panose="02020603050405020304" pitchFamily="18" charset="0"/>
              </a:rPr>
              <a:t>quê</a:t>
            </a:r>
            <a:r>
              <a:rPr lang="en-US" altLang="en-US" sz="2800" b="1" dirty="0">
                <a:solidFill>
                  <a:srgbClr val="0D0A1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A10"/>
                </a:solidFill>
                <a:cs typeface="Times New Roman" panose="02020603050405020304" pitchFamily="18" charset="0"/>
              </a:rPr>
              <a:t>Vĩnh</a:t>
            </a:r>
            <a:r>
              <a:rPr lang="en-US" altLang="en-US" sz="2800" b="1" dirty="0">
                <a:solidFill>
                  <a:srgbClr val="0D0A1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0A10"/>
                </a:solidFill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srgbClr val="0D0A1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D0A10"/>
              </a:solidFill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2681071"/>
            <a:ext cx="457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b="1" dirty="0"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/>
              <a:t>1963 </a:t>
            </a:r>
            <a:r>
              <a:rPr lang="en-US" altLang="en-US" sz="2800" b="1" dirty="0" err="1"/>
              <a:t>vào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quân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đội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thơ</a:t>
            </a:r>
            <a:r>
              <a:rPr lang="en-US" altLang="en-US" sz="2800" b="1" dirty="0"/>
              <a:t>.</a:t>
            </a:r>
          </a:p>
          <a:p>
            <a:pPr algn="just"/>
            <a:endParaRPr lang="en-US" altLang="en-US" sz="2800" b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7620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I/ Đọc- tìm hiểu </a:t>
            </a:r>
            <a:r>
              <a:rPr lang="en-US" altLang="en-US" sz="2800" b="1">
                <a:solidFill>
                  <a:srgbClr val="FF0000"/>
                </a:solidFill>
              </a:rPr>
              <a:t>chú</a:t>
            </a: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 thích: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-110836" y="1281113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1. </a:t>
            </a:r>
            <a:r>
              <a:rPr lang="vi-VN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Tác giả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175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4648200" y="685800"/>
            <a:ext cx="77788" cy="624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776788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b="1" dirty="0"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nông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thôn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thu</a:t>
            </a:r>
            <a:r>
              <a:rPr lang="en-US" altLang="en-US" sz="2800" b="1" dirty="0">
                <a:cs typeface="Times New Roman" panose="02020603050405020304" pitchFamily="18" charset="0"/>
              </a:rPr>
              <a:t>. </a:t>
            </a:r>
            <a:endParaRPr lang="en-US" altLang="en-US" sz="2800" b="1" dirty="0"/>
          </a:p>
        </p:txBody>
      </p:sp>
      <p:sp>
        <p:nvSpPr>
          <p:cNvPr id="7178" name="AutoShape 15" descr="data:image/jpg;base64,/9j/4AAQSkZJRgABAQAAAQABAAD/2wCEAAkGBhMSERUTEhIUFBUVFRUaFBcYFhgaFRgWGBcVFBccFRYaHSYeFx0jGRQUHy8gJCcpLC0sFx4xNTAqNSYrLCkBCQoKDgwOGg8PGiwkHyQsKSkpLCksLCkpKSksLCkpKSwtLCwsKSksKSwsKSwpKSwsLCksKSwsKSwpLCwsLCwsLP/AABEIAKAAeAMBIgACEQEDEQH/xAAbAAACAgMBAAAAAAAAAAAAAAAEBQMGAAECB//EADoQAAEDAQYDBQcDAwQDAAAAAAEAAhEDBAUSITFBUWFxBhMigZEyQqGxwdHwUnLhI0NiBxQzkhUk8f/EABoBAAIDAQEAAAAAAAAAAAAAAAIDAQQFAAb/xAAoEQACAgEDBAEDBQAAAAAAAAAAAQIRAxIhMQRBUWGhMpGxExQiYoH/2gAMAwEAAhEDEQA/AKOVytyugFlCqOWtJyTey3OwCahk8Ach1Q92Usy7hkOpTZpkDf5SnY8aatjIxJrJZmjIAMy4dd+OSNo08syOY+G35qh7OJA4R99vhoii2GiI4mBy4/n2sUhhzSoOxDQAHICd07oVJiM0uoOP5xzRtGqN/LJC0cCX1crazS5sB+3PkVQa7S1xBEEZEL1Br+CQdrLh7xvfUx4gPEP1D7hInDugZIpgK7aVG1dgpQsKotRbGoenopmFMigSdqxaaViZpIsQspqRzVs8lLSpYlWCCbPkyOKMpgkR+eSFARDKgGqvxVJIcuAqjUI6fnonlCzlwnTTMmOkJOwF4Bb5GM4y9keeab3bUBGZ9M9yTB0I5bImgXIPpXe0RLvpy3RLKNPaCc953jZRU2NO06ZnPnr9URTDgYyjL+dEsG2E06bf0j0HHmtuojhl0H0UTC0alk+X3WzUH6wB9VFEqzz7tb2f7ip3jB/Tef8Aq7UhImlen3zRbWovpFwJLfDr7WrfivNTd9Qe03D1IHXUpE4b7AvYkpPU7XKKlZ+L2Dq4fSVLSs4JgVKZPDFHzyTIxYLTJw4LFxUokLE0XYvpU5MJvZ7OGjTNL7v4ru034Gz3bQ6DGInwzwG7kvDBch7t0jeP1kol1JzW4jSqPcfZaGk+p0A5pA69XmfHhO+Hwj7/ABS202tw9pxPDMlWR9F+sl3VXiaz6dISPBjbA6wc3DLOYTSyus9IZ16ZOub2DQagA8OC8kZZnO104IqlYuAQtjoYWz1Ct2tsrP7od+0EpdaO3NE+y17/ACAHxP0VRsthJ2TmyXHOvySnJItQ6RPkMd20q/26LR1JPyhQuvu11PfDf2tA+aY2e4xwlMrNdPBqW8qQ9dNBdir2u7LRVb/z1Z/cY9FVmsqMqOp1QcTT1kbEb7r2WxXZh1Crvbe4G/8AI0eINJ8hr1U4srbplbPjilaKS1xG8fNTUaeMGBshKdEl2ZViuuxiWNj2jn0GZVophlKyQ0DgAsTs2dYnaEVGjz01HEYG5Tm48B/PALp7MIiflPHpO8dCVqxCXOdlrA4jz220z6KO1ED8/BHLTqdK8FpVFlKhZan4d+ihslEvdLvJbos7x5nQD4p3dliyUydIdjjqZLZLBJhHPoNpiSD1R9gspkQJMeSONxOr+Bz24TqBJMcOSrat9y9xshVdV/0A4eH4K22K0Un5tGSW1OwbWDIO02aD8JUF32buiYe4xqMEEDc5u+SGdPgZjnX1P4LRWAYNMlW757aPpHDRZOWqsFtb/RnxEGNI/lJLto0DUALCXb43CPQDNLx+WHkri2Ney/akWhg704H8Cmt7WYOYMRkSWk8nAj6rKFwWdwyDAeAHzOq3aabmuNIhoZgDmmYOIOiJKlfVaKmRqqPJTZi18awY9MlZuzFmLi6qdPZZw/yPqtWjspUdVcXua1hcSMJkuactRkJhP6FAMaGtEAaBaCM9m8CxdLEQNHl9mqwwzxPxyP8A8+JQFvtMgAfz+ZKS2MLXlpMAmQeR9OChe1o2/PzkUCpqwzmwtdh8DZJOsZeae2BzhqCs7PDE2dm5Eef2ITplAB3KMkmWTeqLsMKSUkxrd2DuDhk1IznSCRsh7KbSHgtikwakAuJHQZBEXUzxBv6pHmdPjCa0X92cL5a7OQciqjl6LccfKsSkWgkONptDuRpMDUwJwgVKm2J3AloaS47wmDbSydZOw1Se0WPvK7y+S2GtMTDWSCWnaSQJ5KVO+TniS2Qwp3g7/btqOov7oYMTi4SGnLEWgDITmhL07JU6pxMa17hkfGR6gcirpdNBvdlsAtcIIOhByzHBJa1z1LO8920upBoAzzaBo1x1MDIHhE6IVJ8o5pKXoVXV2VYx4OCmw8gS7zeTkmF73JLaJYXDuq1M65lpcAROvD0UQ7QsMQWz+4H5Sm13WvG0ggknQwQ0c5Op5AKNUrtkSiq2+BS4ZkfNaRV40wH5bgfb6IWVqQeqKZkTjpk0YsWiViMCzz+3WNrxDvIjUKew9nqMSQXdT9luqETd1fYrOw5KlT4DmtgkXcxtNzabQ2RtvkpbFSHdMj3QAfIZyuxURVlogNdECTJ+Sd1Eaaki30mTVBwfY5ABy2TBlpxNh9ao4DIThdA5FwJSkmDChqPMKtpNOCUuUc3zVe44aD6n+TpA8hhAUtHt0KFIUnUXgARkJHXmea6shA1PXqstNusoyLg47gZ/wi9UG4LsEXf/AKgscIa4DiDkfQpvR7TWuqQKLWhn63TJ/a37qu2e02EOksjgYTsdsbNSbJENA15IJQ8IlwaVtCG8budZaveNyxEl3CSZlWC672LwJ5JfV7T0ba1woAuwETLTGfNH3HdRY3MdOiiX9uSVO4Bdtqy7yH1Q2JZa6n9Q8jHoo8S08Uagkebyyubfs6LltcLE0UVF7UPjwmUSVBUYsRlkIbbU0sdvxz0yHRV0UynHZ+7nvLnDIMGfMxkE9ZHP+LIxt45WuO4a5mIj4Iyy0A8EHIoZpU1GpBnihknRtwYhvzss+rOCs5hG3unrGaFui6C2rRDhiDah71st8TPdgGDlkrhUpYs9UotdkfM4MRGh3RxyOqCWOLdu/wDB/Y7BSZgizOxNqvJLsE4SXYQSTmAC30Xd63LSqlpybDKrCxsEltVwcST7sZ+qr1H/AHZMNpgDnJTy6LotBdNR0DgELpbkyxxXf7h9kuqnRpd3SYGtbsNzOZPE80Sa4azEdGglGuo4GmdIVUv+8IApN3zdyGwSknKRWy5VCDZC2tJniiGFAWZyOpBbEeDAsmAWLoLFNh0U1pyXJbyXo1j7F0KbRiBe7cu09AmDbqpNENY1vQD5rNXTt8sZrPMrvut9V4Y0QTuQYAGpKvl2XYyjT7tsnOXE6k/RHUKBaSPTpmu301axYVj37gSlZT72sJpv5HNp26IKpVyV0tdgbVYWO30I1B4hef28Po1XUqghwzHBzdnN+2xS8mOna4NHp82taXz+RtYrfsUf/vmAZjZVQVhtkunVnaTISXjRejPyP29oA3QwNs0fYu0+cHX5qmMoudsmt32KDnquljQbyx8FgvrtDFPLU5Dqqgapc6SZJ1Vpvi4C+yCqzxPpuOJoz8OU5cRr5qt3fZHVHBrBLjt9+COENKMHqcjnOguyBOKFmcRIY70Kd3F2bZTgv8b+PujoPqrLTpBS+qS2ig4dK6uTKGaZGoI6grF6BlpC0u/dPwH+gvJw+gOaErMgTqPzRHVGFw8JgjSdDyKHpnEDhEOaYcw7Hh0OysFMB7vxZGWkHLgdfutuoqalTBqNI0hxPy9QVO+gps4WtZBS3tL2Yba6cCG1Gyab+B58WncJ6+jvwXb8LWl73BjWiXOJhoHEkqSU2naPEbRZatN7qVVuGo3UfVp3HNYA8bZfFXa9r8oW6qWd0e7aP6dYAmpi4wPc5bjPJKbVcL2GDv7LmyWuHEFV8kXj5Nbp8qyqu4Nd7RE5noE9sdm8bW9CUru6zuaYIkOgOH1Vpp2UtbPvEQPuVUnMsSjRL2HvD/1ajzvaaxHEjG4ADyCaMpguL8IBPADTrul9xXM2jSbTbJAkknUuJJJ9SU3FHJRlzOey4K8cKg7fJNTpwpe8wrqgzLNAX1b2MYXOIaGgkmdI4pSJe7o3/wCUGNzZzH1AKxeTWb/UKk6vUqF2EOMDI6DIH4SsR6JrsPWCLV2vue4gKKtQzDx7QyP+Tf0n5jgpGlSBaaMEUvtbKNf+o9rGVG4m4jAxggOAPSDCKNuoxPfUo442x80P2julteiRHiacbOTh9xkqxU7FWase8bTDRVaC4AZNqDWBtOqNJMgcXn2rs1JpIcaxHu0vFrpLtAqfelWvb4eTFJv9gZt6v/UeZT+7rgFnMYQW6EclPaLp7k95S9k7fQo1S4IKi+5TQAqUgQ0axqw/UJvc9cPb3bjqThPBx+Uz8VY6DGVBIiYzB+yRW64nUagLB4HHThyXTcZRakHByUk48m33U9plzhHz6plZqM5kfwsoUSYxGYEBMaNCFgy3exu6nVvk3Ro5KYNldYeCxzoEokhLkRW+3Ckwk/zyA5qq1rofbDNoBFLUUp151Dv+3RTWm2uq1SR7DZDeZ953loFM20OZGHProuss44aV7N2fs3Zh4e4b/wBQsRdO2u14LEer2C1I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AutoShape 17" descr="data:image/jpg;base64,/9j/4AAQSkZJRgABAQAAAQABAAD/2wCEAAkGBhMSERUTEhIUFBUVFRUaFBcYFhgaFRgWGBcVFBccFRYaHSYeFx0jGRQUHy8gJCcpLC0sFx4xNTAqNSYrLCkBCQoKDgwOGg8PGiwkHyQsKSkpLCksLCkpKSksLCkpKSwtLCwsKSksKSwsKSwpKSwsLCksKSwsKSwpLCwsLCwsLP/AABEIAKAAeAMBIgACEQEDEQH/xAAbAAACAgMBAAAAAAAAAAAAAAAEBQMGAAECB//EADoQAAEDAQYDBQcDAwQDAAAAAAEAAhEDBAUSITFBUWFxBhMigZEyQqGxwdHwUnLhI0NiBxQzkhUk8f/EABoBAAIDAQEAAAAAAAAAAAAAAAIDAQQFAAb/xAAoEQACAgEDBAEDBQAAAAAAAAAAAQIRAxIhMQRBUWGhMpGxExQiYoH/2gAMAwEAAhEDEQA/AKOVytyugFlCqOWtJyTey3OwCahk8Ach1Q92Usy7hkOpTZpkDf5SnY8aatjIxJrJZmjIAMy4dd+OSNo08syOY+G35qh7OJA4R99vhoii2GiI4mBy4/n2sUhhzSoOxDQAHICd07oVJiM0uoOP5xzRtGqN/LJC0cCX1crazS5sB+3PkVQa7S1xBEEZEL1Br+CQdrLh7xvfUx4gPEP1D7hInDugZIpgK7aVG1dgpQsKotRbGoenopmFMigSdqxaaViZpIsQspqRzVs8lLSpYlWCCbPkyOKMpgkR+eSFARDKgGqvxVJIcuAqjUI6fnonlCzlwnTTMmOkJOwF4Bb5GM4y9keeab3bUBGZ9M9yTB0I5bImgXIPpXe0RLvpy3RLKNPaCc953jZRU2NO06ZnPnr9URTDgYyjL+dEsG2E06bf0j0HHmtuojhl0H0UTC0alk+X3WzUH6wB9VFEqzz7tb2f7ip3jB/Tef8Aq7UhImlen3zRbWovpFwJLfDr7WrfivNTd9Qe03D1IHXUpE4b7AvYkpPU7XKKlZ+L2Dq4fSVLSs4JgVKZPDFHzyTIxYLTJw4LFxUokLE0XYvpU5MJvZ7OGjTNL7v4ru034Gz3bQ6DGInwzwG7kvDBch7t0jeP1kol1JzW4jSqPcfZaGk+p0A5pA69XmfHhO+Hwj7/ABS202tw9pxPDMlWR9F+sl3VXiaz6dISPBjbA6wc3DLOYTSyus9IZ16ZOub2DQagA8OC8kZZnO104IqlYuAQtjoYWz1Ct2tsrP7od+0EpdaO3NE+y17/ACAHxP0VRsthJ2TmyXHOvySnJItQ6RPkMd20q/26LR1JPyhQuvu11PfDf2tA+aY2e4xwlMrNdPBqW8qQ9dNBdir2u7LRVb/z1Z/cY9FVmsqMqOp1QcTT1kbEb7r2WxXZh1Crvbe4G/8AI0eINJ8hr1U4srbplbPjilaKS1xG8fNTUaeMGBshKdEl2ZViuuxiWNj2jn0GZVophlKyQ0DgAsTs2dYnaEVGjz01HEYG5Tm48B/PALp7MIiflPHpO8dCVqxCXOdlrA4jz220z6KO1ED8/BHLTqdK8FpVFlKhZan4d+ihslEvdLvJbos7x5nQD4p3dliyUydIdjjqZLZLBJhHPoNpiSD1R9gspkQJMeSONxOr+Bz24TqBJMcOSrat9y9xshVdV/0A4eH4K22K0Un5tGSW1OwbWDIO02aD8JUF32buiYe4xqMEEDc5u+SGdPgZjnX1P4LRWAYNMlW757aPpHDRZOWqsFtb/RnxEGNI/lJLto0DUALCXb43CPQDNLx+WHkri2Ney/akWhg704H8Cmt7WYOYMRkSWk8nAj6rKFwWdwyDAeAHzOq3aabmuNIhoZgDmmYOIOiJKlfVaKmRqqPJTZi18awY9MlZuzFmLi6qdPZZw/yPqtWjspUdVcXua1hcSMJkuactRkJhP6FAMaGtEAaBaCM9m8CxdLEQNHl9mqwwzxPxyP8A8+JQFvtMgAfz+ZKS2MLXlpMAmQeR9OChe1o2/PzkUCpqwzmwtdh8DZJOsZeae2BzhqCs7PDE2dm5Eef2ITplAB3KMkmWTeqLsMKSUkxrd2DuDhk1IznSCRsh7KbSHgtikwakAuJHQZBEXUzxBv6pHmdPjCa0X92cL5a7OQciqjl6LccfKsSkWgkONptDuRpMDUwJwgVKm2J3AloaS47wmDbSydZOw1Se0WPvK7y+S2GtMTDWSCWnaSQJ5KVO+TniS2Qwp3g7/btqOov7oYMTi4SGnLEWgDITmhL07JU6pxMa17hkfGR6gcirpdNBvdlsAtcIIOhByzHBJa1z1LO8920upBoAzzaBo1x1MDIHhE6IVJ8o5pKXoVXV2VYx4OCmw8gS7zeTkmF73JLaJYXDuq1M65lpcAROvD0UQ7QsMQWz+4H5Sm13WvG0ggknQwQ0c5Op5AKNUrtkSiq2+BS4ZkfNaRV40wH5bgfb6IWVqQeqKZkTjpk0YsWiViMCzz+3WNrxDvIjUKew9nqMSQXdT9luqETd1fYrOw5KlT4DmtgkXcxtNzabQ2RtvkpbFSHdMj3QAfIZyuxURVlogNdECTJ+Sd1Eaaki30mTVBwfY5ABy2TBlpxNh9ao4DIThdA5FwJSkmDChqPMKtpNOCUuUc3zVe44aD6n+TpA8hhAUtHt0KFIUnUXgARkJHXmea6shA1PXqstNusoyLg47gZ/wi9UG4LsEXf/AKgscIa4DiDkfQpvR7TWuqQKLWhn63TJ/a37qu2e02EOksjgYTsdsbNSbJENA15IJQ8IlwaVtCG8budZaveNyxEl3CSZlWC672LwJ5JfV7T0ba1woAuwETLTGfNH3HdRY3MdOiiX9uSVO4Bdtqy7yH1Q2JZa6n9Q8jHoo8S08Uagkebyyubfs6LltcLE0UVF7UPjwmUSVBUYsRlkIbbU0sdvxz0yHRV0UynHZ+7nvLnDIMGfMxkE9ZHP+LIxt45WuO4a5mIj4Iyy0A8EHIoZpU1GpBnihknRtwYhvzss+rOCs5hG3unrGaFui6C2rRDhiDah71st8TPdgGDlkrhUpYs9UotdkfM4MRGh3RxyOqCWOLdu/wDB/Y7BSZgizOxNqvJLsE4SXYQSTmAC30Xd63LSqlpybDKrCxsEltVwcST7sZ+qr1H/AHZMNpgDnJTy6LotBdNR0DgELpbkyxxXf7h9kuqnRpd3SYGtbsNzOZPE80Sa4azEdGglGuo4GmdIVUv+8IApN3zdyGwSknKRWy5VCDZC2tJniiGFAWZyOpBbEeDAsmAWLoLFNh0U1pyXJbyXo1j7F0KbRiBe7cu09AmDbqpNENY1vQD5rNXTt8sZrPMrvut9V4Y0QTuQYAGpKvl2XYyjT7tsnOXE6k/RHUKBaSPTpmu301axYVj37gSlZT72sJpv5HNp26IKpVyV0tdgbVYWO30I1B4hef28Po1XUqghwzHBzdnN+2xS8mOna4NHp82taXz+RtYrfsUf/vmAZjZVQVhtkunVnaTISXjRejPyP29oA3QwNs0fYu0+cHX5qmMoudsmt32KDnquljQbyx8FgvrtDFPLU5Dqqgapc6SZJ1Vpvi4C+yCqzxPpuOJoz8OU5cRr5qt3fZHVHBrBLjt9+COENKMHqcjnOguyBOKFmcRIY70Kd3F2bZTgv8b+PujoPqrLTpBS+qS2ig4dK6uTKGaZGoI6grF6BlpC0u/dPwH+gvJw+gOaErMgTqPzRHVGFw8JgjSdDyKHpnEDhEOaYcw7Hh0OysFMB7vxZGWkHLgdfutuoqalTBqNI0hxPy9QVO+gps4WtZBS3tL2Yba6cCG1Gyab+B58WncJ6+jvwXb8LWl73BjWiXOJhoHEkqSU2naPEbRZatN7qVVuGo3UfVp3HNYA8bZfFXa9r8oW6qWd0e7aP6dYAmpi4wPc5bjPJKbVcL2GDv7LmyWuHEFV8kXj5Nbp8qyqu4Nd7RE5noE9sdm8bW9CUru6zuaYIkOgOH1Vpp2UtbPvEQPuVUnMsSjRL2HvD/1ajzvaaxHEjG4ADyCaMpguL8IBPADTrul9xXM2jSbTbJAkknUuJJJ9SU3FHJRlzOey4K8cKg7fJNTpwpe8wrqgzLNAX1b2MYXOIaGgkmdI4pSJe7o3/wCUGNzZzH1AKxeTWb/UKk6vUqF2EOMDI6DIH4SsR6JrsPWCLV2vue4gKKtQzDx7QyP+Tf0n5jgpGlSBaaMEUvtbKNf+o9rGVG4m4jAxggOAPSDCKNuoxPfUo442x80P2julteiRHiacbOTh9xkqxU7FWase8bTDRVaC4AZNqDWBtOqNJMgcXn2rs1JpIcaxHu0vFrpLtAqfelWvb4eTFJv9gZt6v/UeZT+7rgFnMYQW6EclPaLp7k95S9k7fQo1S4IKi+5TQAqUgQ0axqw/UJvc9cPb3bjqThPBx+Uz8VY6DGVBIiYzB+yRW64nUagLB4HHThyXTcZRakHByUk48m33U9plzhHz6plZqM5kfwsoUSYxGYEBMaNCFgy3exu6nVvk3Ro5KYNldYeCxzoEokhLkRW+3Ckwk/zyA5qq1rofbDNoBFLUUp151Dv+3RTWm2uq1SR7DZDeZ953loFM20OZGHProuss44aV7N2fs3Zh4e4b/wBQsRdO2u14LEer2C1I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AutoShape 19" descr="data:image/jpg;base64,/9j/4AAQSkZJRgABAQAAAQABAAD/2wCEAAkGBhMSERUTEhIUFBUVFRUaFBcYFhgaFRgWGBcVFBccFRYaHSYeFx0jGRQUHy8gJCcpLC0sFx4xNTAqNSYrLCkBCQoKDgwOGg8PGiwkHyQsKSkpLCksLCkpKSksLCkpKSwtLCwsKSksKSwsKSwpKSwsLCksKSwsKSwpLCwsLCwsLP/AABEIAKAAeAMBIgACEQEDEQH/xAAbAAACAgMBAAAAAAAAAAAAAAAEBQMGAAECB//EADoQAAEDAQYDBQcDAwQDAAAAAAEAAhEDBAUSITFBUWFxBhMigZEyQqGxwdHwUnLhI0NiBxQzkhUk8f/EABoBAAIDAQEAAAAAAAAAAAAAAAIDAQQFAAb/xAAoEQACAgEDBAEDBQAAAAAAAAAAAQIRAxIhMQRBUWGhMpGxExQiYoH/2gAMAwEAAhEDEQA/AKOVytyugFlCqOWtJyTey3OwCahk8Ach1Q92Usy7hkOpTZpkDf5SnY8aatjIxJrJZmjIAMy4dd+OSNo08syOY+G35qh7OJA4R99vhoii2GiI4mBy4/n2sUhhzSoOxDQAHICd07oVJiM0uoOP5xzRtGqN/LJC0cCX1crazS5sB+3PkVQa7S1xBEEZEL1Br+CQdrLh7xvfUx4gPEP1D7hInDugZIpgK7aVG1dgpQsKotRbGoenopmFMigSdqxaaViZpIsQspqRzVs8lLSpYlWCCbPkyOKMpgkR+eSFARDKgGqvxVJIcuAqjUI6fnonlCzlwnTTMmOkJOwF4Bb5GM4y9keeab3bUBGZ9M9yTB0I5bImgXIPpXe0RLvpy3RLKNPaCc953jZRU2NO06ZnPnr9URTDgYyjL+dEsG2E06bf0j0HHmtuojhl0H0UTC0alk+X3WzUH6wB9VFEqzz7tb2f7ip3jB/Tef8Aq7UhImlen3zRbWovpFwJLfDr7WrfivNTd9Qe03D1IHXUpE4b7AvYkpPU7XKKlZ+L2Dq4fSVLSs4JgVKZPDFHzyTIxYLTJw4LFxUokLE0XYvpU5MJvZ7OGjTNL7v4ru034Gz3bQ6DGInwzwG7kvDBch7t0jeP1kol1JzW4jSqPcfZaGk+p0A5pA69XmfHhO+Hwj7/ABS202tw9pxPDMlWR9F+sl3VXiaz6dISPBjbA6wc3DLOYTSyus9IZ16ZOub2DQagA8OC8kZZnO104IqlYuAQtjoYWz1Ct2tsrP7od+0EpdaO3NE+y17/ACAHxP0VRsthJ2TmyXHOvySnJItQ6RPkMd20q/26LR1JPyhQuvu11PfDf2tA+aY2e4xwlMrNdPBqW8qQ9dNBdir2u7LRVb/z1Z/cY9FVmsqMqOp1QcTT1kbEb7r2WxXZh1Crvbe4G/8AI0eINJ8hr1U4srbplbPjilaKS1xG8fNTUaeMGBshKdEl2ZViuuxiWNj2jn0GZVophlKyQ0DgAsTs2dYnaEVGjz01HEYG5Tm48B/PALp7MIiflPHpO8dCVqxCXOdlrA4jz220z6KO1ED8/BHLTqdK8FpVFlKhZan4d+ihslEvdLvJbos7x5nQD4p3dliyUydIdjjqZLZLBJhHPoNpiSD1R9gspkQJMeSONxOr+Bz24TqBJMcOSrat9y9xshVdV/0A4eH4K22K0Un5tGSW1OwbWDIO02aD8JUF32buiYe4xqMEEDc5u+SGdPgZjnX1P4LRWAYNMlW757aPpHDRZOWqsFtb/RnxEGNI/lJLto0DUALCXb43CPQDNLx+WHkri2Ney/akWhg704H8Cmt7WYOYMRkSWk8nAj6rKFwWdwyDAeAHzOq3aabmuNIhoZgDmmYOIOiJKlfVaKmRqqPJTZi18awY9MlZuzFmLi6qdPZZw/yPqtWjspUdVcXua1hcSMJkuactRkJhP6FAMaGtEAaBaCM9m8CxdLEQNHl9mqwwzxPxyP8A8+JQFvtMgAfz+ZKS2MLXlpMAmQeR9OChe1o2/PzkUCpqwzmwtdh8DZJOsZeae2BzhqCs7PDE2dm5Eef2ITplAB3KMkmWTeqLsMKSUkxrd2DuDhk1IznSCRsh7KbSHgtikwakAuJHQZBEXUzxBv6pHmdPjCa0X92cL5a7OQciqjl6LccfKsSkWgkONptDuRpMDUwJwgVKm2J3AloaS47wmDbSydZOw1Se0WPvK7y+S2GtMTDWSCWnaSQJ5KVO+TniS2Qwp3g7/btqOov7oYMTi4SGnLEWgDITmhL07JU6pxMa17hkfGR6gcirpdNBvdlsAtcIIOhByzHBJa1z1LO8920upBoAzzaBo1x1MDIHhE6IVJ8o5pKXoVXV2VYx4OCmw8gS7zeTkmF73JLaJYXDuq1M65lpcAROvD0UQ7QsMQWz+4H5Sm13WvG0ggknQwQ0c5Op5AKNUrtkSiq2+BS4ZkfNaRV40wH5bgfb6IWVqQeqKZkTjpk0YsWiViMCzz+3WNrxDvIjUKew9nqMSQXdT9luqETd1fYrOw5KlT4DmtgkXcxtNzabQ2RtvkpbFSHdMj3QAfIZyuxURVlogNdECTJ+Sd1Eaaki30mTVBwfY5ABy2TBlpxNh9ao4DIThdA5FwJSkmDChqPMKtpNOCUuUc3zVe44aD6n+TpA8hhAUtHt0KFIUnUXgARkJHXmea6shA1PXqstNusoyLg47gZ/wi9UG4LsEXf/AKgscIa4DiDkfQpvR7TWuqQKLWhn63TJ/a37qu2e02EOksjgYTsdsbNSbJENA15IJQ8IlwaVtCG8budZaveNyxEl3CSZlWC672LwJ5JfV7T0ba1woAuwETLTGfNH3HdRY3MdOiiX9uSVO4Bdtqy7yH1Q2JZa6n9Q8jHoo8S08Uagkebyyubfs6LltcLE0UVF7UPjwmUSVBUYsRlkIbbU0sdvxz0yHRV0UynHZ+7nvLnDIMGfMxkE9ZHP+LIxt45WuO4a5mIj4Iyy0A8EHIoZpU1GpBnihknRtwYhvzss+rOCs5hG3unrGaFui6C2rRDhiDah71st8TPdgGDlkrhUpYs9UotdkfM4MRGh3RxyOqCWOLdu/wDB/Y7BSZgizOxNqvJLsE4SXYQSTmAC30Xd63LSqlpybDKrCxsEltVwcST7sZ+qr1H/AHZMNpgDnJTy6LotBdNR0DgELpbkyxxXf7h9kuqnRpd3SYGtbsNzOZPE80Sa4azEdGglGuo4GmdIVUv+8IApN3zdyGwSknKRWy5VCDZC2tJniiGFAWZyOpBbEeDAsmAWLoLFNh0U1pyXJbyXo1j7F0KbRiBe7cu09AmDbqpNENY1vQD5rNXTt8sZrPMrvut9V4Y0QTuQYAGpKvl2XYyjT7tsnOXE6k/RHUKBaSPTpmu301axYVj37gSlZT72sJpv5HNp26IKpVyV0tdgbVYWO30I1B4hef28Po1XUqghwzHBzdnN+2xS8mOna4NHp82taXz+RtYrfsUf/vmAZjZVQVhtkunVnaTISXjRejPyP29oA3QwNs0fYu0+cHX5qmMoudsmt32KDnquljQbyx8FgvrtDFPLU5Dqqgapc6SZJ1Vpvi4C+yCqzxPpuOJoz8OU5cRr5qt3fZHVHBrBLjt9+COENKMHqcjnOguyBOKFmcRIY70Kd3F2bZTgv8b+PujoPqrLTpBS+qS2ig4dK6uTKGaZGoI6grF6BlpC0u/dPwH+gvJw+gOaErMgTqPzRHVGFw8JgjSdDyKHpnEDhEOaYcw7Hh0OysFMB7vxZGWkHLgdfutuoqalTBqNI0hxPy9QVO+gps4WtZBS3tL2Yba6cCG1Gyab+B58WncJ6+jvwXb8LWl73BjWiXOJhoHEkqSU2naPEbRZatN7qVVuGo3UfVp3HNYA8bZfFXa9r8oW6qWd0e7aP6dYAmpi4wPc5bjPJKbVcL2GDv7LmyWuHEFV8kXj5Nbp8qyqu4Nd7RE5noE9sdm8bW9CUru6zuaYIkOgOH1Vpp2UtbPvEQPuVUnMsSjRL2HvD/1ajzvaaxHEjG4ADyCaMpguL8IBPADTrul9xXM2jSbTbJAkknUuJJJ9SU3FHJRlzOey4K8cKg7fJNTpwpe8wrqgzLNAX1b2MYXOIaGgkmdI4pSJe7o3/wCUGNzZzH1AKxeTWb/UKk6vUqF2EOMDI6DIH4SsR6JrsPWCLV2vue4gKKtQzDx7QyP+Tf0n5jgpGlSBaaMEUvtbKNf+o9rGVG4m4jAxggOAPSDCKNuoxPfUo442x80P2julteiRHiacbOTh9xkqxU7FWase8bTDRVaC4AZNqDWBtOqNJMgcXn2rs1JpIcaxHu0vFrpLtAqfelWvb4eTFJv9gZt6v/UeZT+7rgFnMYQW6EclPaLp7k95S9k7fQo1S4IKi+5TQAqUgQ0axqw/UJvc9cPb3bjqThPBx+Uz8VY6DGVBIiYzB+yRW64nUagLB4HHThyXTcZRakHByUk48m33U9plzhHz6plZqM5kfwsoUSYxGYEBMaNCFgy3exu6nVvk3Ro5KYNldYeCxzoEokhLkRW+3Ckwk/zyA5qq1rofbDNoBFLUUp151Dv+3RTWm2uq1SR7DZDeZ953loFM20OZGHProuss44aV7N2fs3Zh4e4b/wBQsRdO2u14LEer2C1I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1" name="AutoShape 21" descr="data:image/jpg;base64,/9j/4AAQSkZJRgABAQAAAQABAAD/2wCEAAkGBhMSERUTEhIUFBUVFRUaFBcYFhgaFRgWGBcVFBccFRYaHSYeFx0jGRQUHy8gJCcpLC0sFx4xNTAqNSYrLCkBCQoKDgwOGg8PGiwkHyQsKSkpLCksLCkpKSksLCkpKSwtLCwsKSksKSwsKSwpKSwsLCksKSwsKSwpLCwsLCwsLP/AABEIAKAAeAMBIgACEQEDEQH/xAAbAAACAgMBAAAAAAAAAAAAAAAEBQMGAAECB//EADoQAAEDAQYDBQcDAwQDAAAAAAEAAhEDBAUSITFBUWFxBhMigZEyQqGxwdHwUnLhI0NiBxQzkhUk8f/EABoBAAIDAQEAAAAAAAAAAAAAAAIDAQQFAAb/xAAoEQACAgEDBAEDBQAAAAAAAAAAAQIRAxIhMQRBUWGhMpGxExQiYoH/2gAMAwEAAhEDEQA/AKOVytyugFlCqOWtJyTey3OwCahk8Ach1Q92Usy7hkOpTZpkDf5SnY8aatjIxJrJZmjIAMy4dd+OSNo08syOY+G35qh7OJA4R99vhoii2GiI4mBy4/n2sUhhzSoOxDQAHICd07oVJiM0uoOP5xzRtGqN/LJC0cCX1crazS5sB+3PkVQa7S1xBEEZEL1Br+CQdrLh7xvfUx4gPEP1D7hInDugZIpgK7aVG1dgpQsKotRbGoenopmFMigSdqxaaViZpIsQspqRzVs8lLSpYlWCCbPkyOKMpgkR+eSFARDKgGqvxVJIcuAqjUI6fnonlCzlwnTTMmOkJOwF4Bb5GM4y9keeab3bUBGZ9M9yTB0I5bImgXIPpXe0RLvpy3RLKNPaCc953jZRU2NO06ZnPnr9URTDgYyjL+dEsG2E06bf0j0HHmtuojhl0H0UTC0alk+X3WzUH6wB9VFEqzz7tb2f7ip3jB/Tef8Aq7UhImlen3zRbWovpFwJLfDr7WrfivNTd9Qe03D1IHXUpE4b7AvYkpPU7XKKlZ+L2Dq4fSVLSs4JgVKZPDFHzyTIxYLTJw4LFxUokLE0XYvpU5MJvZ7OGjTNL7v4ru034Gz3bQ6DGInwzwG7kvDBch7t0jeP1kol1JzW4jSqPcfZaGk+p0A5pA69XmfHhO+Hwj7/ABS202tw9pxPDMlWR9F+sl3VXiaz6dISPBjbA6wc3DLOYTSyus9IZ16ZOub2DQagA8OC8kZZnO104IqlYuAQtjoYWz1Ct2tsrP7od+0EpdaO3NE+y17/ACAHxP0VRsthJ2TmyXHOvySnJItQ6RPkMd20q/26LR1JPyhQuvu11PfDf2tA+aY2e4xwlMrNdPBqW8qQ9dNBdir2u7LRVb/z1Z/cY9FVmsqMqOp1QcTT1kbEb7r2WxXZh1Crvbe4G/8AI0eINJ8hr1U4srbplbPjilaKS1xG8fNTUaeMGBshKdEl2ZViuuxiWNj2jn0GZVophlKyQ0DgAsTs2dYnaEVGjz01HEYG5Tm48B/PALp7MIiflPHpO8dCVqxCXOdlrA4jz220z6KO1ED8/BHLTqdK8FpVFlKhZan4d+ihslEvdLvJbos7x5nQD4p3dliyUydIdjjqZLZLBJhHPoNpiSD1R9gspkQJMeSONxOr+Bz24TqBJMcOSrat9y9xshVdV/0A4eH4K22K0Un5tGSW1OwbWDIO02aD8JUF32buiYe4xqMEEDc5u+SGdPgZjnX1P4LRWAYNMlW757aPpHDRZOWqsFtb/RnxEGNI/lJLto0DUALCXb43CPQDNLx+WHkri2Ney/akWhg704H8Cmt7WYOYMRkSWk8nAj6rKFwWdwyDAeAHzOq3aabmuNIhoZgDmmYOIOiJKlfVaKmRqqPJTZi18awY9MlZuzFmLi6qdPZZw/yPqtWjspUdVcXua1hcSMJkuactRkJhP6FAMaGtEAaBaCM9m8CxdLEQNHl9mqwwzxPxyP8A8+JQFvtMgAfz+ZKS2MLXlpMAmQeR9OChe1o2/PzkUCpqwzmwtdh8DZJOsZeae2BzhqCs7PDE2dm5Eef2ITplAB3KMkmWTeqLsMKSUkxrd2DuDhk1IznSCRsh7KbSHgtikwakAuJHQZBEXUzxBv6pHmdPjCa0X92cL5a7OQciqjl6LccfKsSkWgkONptDuRpMDUwJwgVKm2J3AloaS47wmDbSydZOw1Se0WPvK7y+S2GtMTDWSCWnaSQJ5KVO+TniS2Qwp3g7/btqOov7oYMTi4SGnLEWgDITmhL07JU6pxMa17hkfGR6gcirpdNBvdlsAtcIIOhByzHBJa1z1LO8920upBoAzzaBo1x1MDIHhE6IVJ8o5pKXoVXV2VYx4OCmw8gS7zeTkmF73JLaJYXDuq1M65lpcAROvD0UQ7QsMQWz+4H5Sm13WvG0ggknQwQ0c5Op5AKNUrtkSiq2+BS4ZkfNaRV40wH5bgfb6IWVqQeqKZkTjpk0YsWiViMCzz+3WNrxDvIjUKew9nqMSQXdT9luqETd1fYrOw5KlT4DmtgkXcxtNzabQ2RtvkpbFSHdMj3QAfIZyuxURVlogNdECTJ+Sd1Eaaki30mTVBwfY5ABy2TBlpxNh9ao4DIThdA5FwJSkmDChqPMKtpNOCUuUc3zVe44aD6n+TpA8hhAUtHt0KFIUnUXgARkJHXmea6shA1PXqstNusoyLg47gZ/wi9UG4LsEXf/AKgscIa4DiDkfQpvR7TWuqQKLWhn63TJ/a37qu2e02EOksjgYTsdsbNSbJENA15IJQ8IlwaVtCG8budZaveNyxEl3CSZlWC672LwJ5JfV7T0ba1woAuwETLTGfNH3HdRY3MdOiiX9uSVO4Bdtqy7yH1Q2JZa6n9Q8jHoo8S08Uagkebyyubfs6LltcLE0UVF7UPjwmUSVBUYsRlkIbbU0sdvxz0yHRV0UynHZ+7nvLnDIMGfMxkE9ZHP+LIxt45WuO4a5mIj4Iyy0A8EHIoZpU1GpBnihknRtwYhvzss+rOCs5hG3unrGaFui6C2rRDhiDah71st8TPdgGDlkrhUpYs9UotdkfM4MRGh3RxyOqCWOLdu/wDB/Y7BSZgizOxNqvJLsE4SXYQSTmAC30Xd63LSqlpybDKrCxsEltVwcST7sZ+qr1H/AHZMNpgDnJTy6LotBdNR0DgELpbkyxxXf7h9kuqnRpd3SYGtbsNzOZPE80Sa4azEdGglGuo4GmdIVUv+8IApN3zdyGwSknKRWy5VCDZC2tJniiGFAWZyOpBbEeDAsmAWLoLFNh0U1pyXJbyXo1j7F0KbRiBe7cu09AmDbqpNENY1vQD5rNXTt8sZrPMrvut9V4Y0QTuQYAGpKvl2XYyjT7tsnOXE6k/RHUKBaSPTpmu301axYVj37gSlZT72sJpv5HNp26IKpVyV0tdgbVYWO30I1B4hef28Po1XUqghwzHBzdnN+2xS8mOna4NHp82taXz+RtYrfsUf/vmAZjZVQVhtkunVnaTISXjRejPyP29oA3QwNs0fYu0+cHX5qmMoudsmt32KDnquljQbyx8FgvrtDFPLU5Dqqgapc6SZJ1Vpvi4C+yCqzxPpuOJoz8OU5cRr5qt3fZHVHBrBLjt9+COENKMHqcjnOguyBOKFmcRIY70Kd3F2bZTgv8b+PujoPqrLTpBS+qS2ig4dK6uTKGaZGoI6grF6BlpC0u/dPwH+gvJw+gOaErMgTqPzRHVGFw8JgjSdDyKHpnEDhEOaYcw7Hh0OysFMB7vxZGWkHLgdfutuoqalTBqNI0hxPy9QVO+gps4WtZBS3tL2Yba6cCG1Gyab+B58WncJ6+jvwXb8LWl73BjWiXOJhoHEkqSU2naPEbRZatN7qVVuGo3UfVp3HNYA8bZfFXa9r8oW6qWd0e7aP6dYAmpi4wPc5bjPJKbVcL2GDv7LmyWuHEFV8kXj5Nbp8qyqu4Nd7RE5noE9sdm8bW9CUru6zuaYIkOgOH1Vpp2UtbPvEQPuVUnMsSjRL2HvD/1ajzvaaxHEjG4ADyCaMpguL8IBPADTrul9xXM2jSbTbJAkknUuJJJ9SU3FHJRlzOey4K8cKg7fJNTpwpe8wrqgzLNAX1b2MYXOIaGgkmdI4pSJe7o3/wCUGNzZzH1AKxeTWb/UKk6vUqF2EOMDI6DIH4SsR6JrsPWCLV2vue4gKKtQzDx7QyP+Tf0n5jgpGlSBaaMEUvtbKNf+o9rGVG4m4jAxggOAPSDCKNuoxPfUo442x80P2julteiRHiacbOTh9xkqxU7FWase8bTDRVaC4AZNqDWBtOqNJMgcXn2rs1JpIcaxHu0vFrpLtAqfelWvb4eTFJv9gZt6v/UeZT+7rgFnMYQW6EclPaLp7k95S9k7fQo1S4IKi+5TQAqUgQ0axqw/UJvc9cPb3bjqThPBx+Uz8VY6DGVBIiYzB+yRW64nUagLB4HHThyXTcZRakHByUk48m33U9plzhHz6plZqM5kfwsoUSYxGYEBMaNCFgy3exu6nVvk3Ro5KYNldYeCxzoEokhLkRW+3Ckwk/zyA5qq1rofbDNoBFLUUp151Dv+3RTWm2uq1SR7DZDeZ953loFM20OZGHProuss44aV7N2fs3Zh4e4b/wBQsRdO2u14LEer2C1I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2" name="AutoShape 23" descr="data:image/jpg;base64,/9j/4AAQSkZJRgABAQAAAQABAAD/2wCEAAkGBhMSERUTEhIUFBUVFRUaFBcYFhgaFRgWGBcVFBccFRYaHSYeFx0jGRQUHy8gJCcpLC0sFx4xNTAqNSYrLCkBCQoKDgwOGg8PGiwkHyQsKSkpLCksLCkpKSksLCkpKSwtLCwsKSksKSwsKSwpKSwsLCksKSwsKSwpLCwsLCwsLP/AABEIAKAAeAMBIgACEQEDEQH/xAAbAAACAgMBAAAAAAAAAAAAAAAEBQMGAAECB//EADoQAAEDAQYDBQcDAwQDAAAAAAEAAhEDBAUSITFBUWFxBhMigZEyQqGxwdHwUnLhI0NiBxQzkhUk8f/EABoBAAIDAQEAAAAAAAAAAAAAAAIDAQQFAAb/xAAoEQACAgEDBAEDBQAAAAAAAAAAAQIRAxIhMQRBUWGhMpGxExQiYoH/2gAMAwEAAhEDEQA/AKOVytyugFlCqOWtJyTey3OwCahk8Ach1Q92Usy7hkOpTZpkDf5SnY8aatjIxJrJZmjIAMy4dd+OSNo08syOY+G35qh7OJA4R99vhoii2GiI4mBy4/n2sUhhzSoOxDQAHICd07oVJiM0uoOP5xzRtGqN/LJC0cCX1crazS5sB+3PkVQa7S1xBEEZEL1Br+CQdrLh7xvfUx4gPEP1D7hInDugZIpgK7aVG1dgpQsKotRbGoenopmFMigSdqxaaViZpIsQspqRzVs8lLSpYlWCCbPkyOKMpgkR+eSFARDKgGqvxVJIcuAqjUI6fnonlCzlwnTTMmOkJOwF4Bb5GM4y9keeab3bUBGZ9M9yTB0I5bImgXIPpXe0RLvpy3RLKNPaCc953jZRU2NO06ZnPnr9URTDgYyjL+dEsG2E06bf0j0HHmtuojhl0H0UTC0alk+X3WzUH6wB9VFEqzz7tb2f7ip3jB/Tef8Aq7UhImlen3zRbWovpFwJLfDr7WrfivNTd9Qe03D1IHXUpE4b7AvYkpPU7XKKlZ+L2Dq4fSVLSs4JgVKZPDFHzyTIxYLTJw4LFxUokLE0XYvpU5MJvZ7OGjTNL7v4ru034Gz3bQ6DGInwzwG7kvDBch7t0jeP1kol1JzW4jSqPcfZaGk+p0A5pA69XmfHhO+Hwj7/ABS202tw9pxPDMlWR9F+sl3VXiaz6dISPBjbA6wc3DLOYTSyus9IZ16ZOub2DQagA8OC8kZZnO104IqlYuAQtjoYWz1Ct2tsrP7od+0EpdaO3NE+y17/ACAHxP0VRsthJ2TmyXHOvySnJItQ6RPkMd20q/26LR1JPyhQuvu11PfDf2tA+aY2e4xwlMrNdPBqW8qQ9dNBdir2u7LRVb/z1Z/cY9FVmsqMqOp1QcTT1kbEb7r2WxXZh1Crvbe4G/8AI0eINJ8hr1U4srbplbPjilaKS1xG8fNTUaeMGBshKdEl2ZViuuxiWNj2jn0GZVophlKyQ0DgAsTs2dYnaEVGjz01HEYG5Tm48B/PALp7MIiflPHpO8dCVqxCXOdlrA4jz220z6KO1ED8/BHLTqdK8FpVFlKhZan4d+ihslEvdLvJbos7x5nQD4p3dliyUydIdjjqZLZLBJhHPoNpiSD1R9gspkQJMeSONxOr+Bz24TqBJMcOSrat9y9xshVdV/0A4eH4K22K0Un5tGSW1OwbWDIO02aD8JUF32buiYe4xqMEEDc5u+SGdPgZjnX1P4LRWAYNMlW757aPpHDRZOWqsFtb/RnxEGNI/lJLto0DUALCXb43CPQDNLx+WHkri2Ney/akWhg704H8Cmt7WYOYMRkSWk8nAj6rKFwWdwyDAeAHzOq3aabmuNIhoZgDmmYOIOiJKlfVaKmRqqPJTZi18awY9MlZuzFmLi6qdPZZw/yPqtWjspUdVcXua1hcSMJkuactRkJhP6FAMaGtEAaBaCM9m8CxdLEQNHl9mqwwzxPxyP8A8+JQFvtMgAfz+ZKS2MLXlpMAmQeR9OChe1o2/PzkUCpqwzmwtdh8DZJOsZeae2BzhqCs7PDE2dm5Eef2ITplAB3KMkmWTeqLsMKSUkxrd2DuDhk1IznSCRsh7KbSHgtikwakAuJHQZBEXUzxBv6pHmdPjCa0X92cL5a7OQciqjl6LccfKsSkWgkONptDuRpMDUwJwgVKm2J3AloaS47wmDbSydZOw1Se0WPvK7y+S2GtMTDWSCWnaSQJ5KVO+TniS2Qwp3g7/btqOov7oYMTi4SGnLEWgDITmhL07JU6pxMa17hkfGR6gcirpdNBvdlsAtcIIOhByzHBJa1z1LO8920upBoAzzaBo1x1MDIHhE6IVJ8o5pKXoVXV2VYx4OCmw8gS7zeTkmF73JLaJYXDuq1M65lpcAROvD0UQ7QsMQWz+4H5Sm13WvG0ggknQwQ0c5Op5AKNUrtkSiq2+BS4ZkfNaRV40wH5bgfb6IWVqQeqKZkTjpk0YsWiViMCzz+3WNrxDvIjUKew9nqMSQXdT9luqETd1fYrOw5KlT4DmtgkXcxtNzabQ2RtvkpbFSHdMj3QAfIZyuxURVlogNdECTJ+Sd1Eaaki30mTVBwfY5ABy2TBlpxNh9ao4DIThdA5FwJSkmDChqPMKtpNOCUuUc3zVe44aD6n+TpA8hhAUtHt0KFIUnUXgARkJHXmea6shA1PXqstNusoyLg47gZ/wi9UG4LsEXf/AKgscIa4DiDkfQpvR7TWuqQKLWhn63TJ/a37qu2e02EOksjgYTsdsbNSbJENA15IJQ8IlwaVtCG8budZaveNyxEl3CSZlWC672LwJ5JfV7T0ba1woAuwETLTGfNH3HdRY3MdOiiX9uSVO4Bdtqy7yH1Q2JZa6n9Q8jHoo8S08Uagkebyyubfs6LltcLE0UVF7UPjwmUSVBUYsRlkIbbU0sdvxz0yHRV0UynHZ+7nvLnDIMGfMxkE9ZHP+LIxt45WuO4a5mIj4Iyy0A8EHIoZpU1GpBnihknRtwYhvzss+rOCs5hG3unrGaFui6C2rRDhiDah71st8TPdgGDlkrhUpYs9UotdkfM4MRGh3RxyOqCWOLdu/wDB/Y7BSZgizOxNqvJLsE4SXYQSTmAC30Xd63LSqlpybDKrCxsEltVwcST7sZ+qr1H/AHZMNpgDnJTy6LotBdNR0DgELpbkyxxXf7h9kuqnRpd3SYGtbsNzOZPE80Sa4azEdGglGuo4GmdIVUv+8IApN3zdyGwSknKRWy5VCDZC2tJniiGFAWZyOpBbEeDAsmAWLoLFNh0U1pyXJbyXo1j7F0KbRiBe7cu09AmDbqpNENY1vQD5rNXTt8sZrPMrvut9V4Y0QTuQYAGpKvl2XYyjT7tsnOXE6k/RHUKBaSPTpmu301axYVj37gSlZT72sJpv5HNp26IKpVyV0tdgbVYWO30I1B4hef28Po1XUqghwzHBzdnN+2xS8mOna4NHp82taXz+RtYrfsUf/vmAZjZVQVhtkunVnaTISXjRejPyP29oA3QwNs0fYu0+cHX5qmMoudsmt32KDnquljQbyx8FgvrtDFPLU5Dqqgapc6SZJ1Vpvi4C+yCqzxPpuOJoz8OU5cRr5qt3fZHVHBrBLjt9+COENKMHqcjnOguyBOKFmcRIY70Kd3F2bZTgv8b+PujoPqrLTpBS+qS2ig4dK6uTKGaZGoI6grF6BlpC0u/dPwH+gvJw+gOaErMgTqPzRHVGFw8JgjSdDyKHpnEDhEOaYcw7Hh0OysFMB7vxZGWkHLgdfutuoqalTBqNI0hxPy9QVO+gps4WtZBS3tL2Yba6cCG1Gyab+B58WncJ6+jvwXb8LWl73BjWiXOJhoHEkqSU2naPEbRZatN7qVVuGo3UfVp3HNYA8bZfFXa9r8oW6qWd0e7aP6dYAmpi4wPc5bjPJKbVcL2GDv7LmyWuHEFV8kXj5Nbp8qyqu4Nd7RE5noE9sdm8bW9CUru6zuaYIkOgOH1Vpp2UtbPvEQPuVUnMsSjRL2HvD/1ajzvaaxHEjG4ADyCaMpguL8IBPADTrul9xXM2jSbTbJAkknUuJJJ9SU3FHJRlzOey4K8cKg7fJNTpwpe8wrqgzLNAX1b2MYXOIaGgkmdI4pSJe7o3/wCUGNzZzH1AKxeTWb/UKk6vUqF2EOMDI6DIH4SsR6JrsPWCLV2vue4gKKtQzDx7QyP+Tf0n5jgpGlSBaaMEUvtbKNf+o9rGVG4m4jAxggOAPSDCKNuoxPfUo442x80P2julteiRHiacbOTh9xkqxU7FWase8bTDRVaC4AZNqDWBtOqNJMgcXn2rs1JpIcaxHu0vFrpLtAqfelWvb4eTFJv9gZt6v/UeZT+7rgFnMYQW6EclPaLp7k95S9k7fQo1S4IKi+5TQAqUgQ0axqw/UJvc9cPb3bjqThPBx+Uz8VY6DGVBIiYzB+yRW64nUagLB4HHThyXTcZRakHByUk48m33U9plzhHz6plZqM5kfwsoUSYxGYEBMaNCFgy3exu6nVvk3Ro5KYNldYeCxzoEokhLkRW+3Ckwk/zyA5qq1rofbDNoBFLUUp151Dv+3RTWm2uq1SR7DZDeZ953loFM20OZGHProuss44aV7N2fs3Zh4e4b/wBQsRdO2u14LEer2C1I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71" name="Picture 27" descr="http://tintuconline.vietnamnet.vn/Library/images/59/2010/08/ngay06/huuth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90563"/>
            <a:ext cx="4419600" cy="616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4" name="Group 27"/>
          <p:cNvGrpSpPr>
            <a:grpSpLocks/>
          </p:cNvGrpSpPr>
          <p:nvPr/>
        </p:nvGrpSpPr>
        <p:grpSpPr bwMode="auto">
          <a:xfrm>
            <a:off x="0" y="-4763"/>
            <a:ext cx="9144000" cy="766763"/>
            <a:chOff x="0" y="0"/>
            <a:chExt cx="9144000" cy="766465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9144000" cy="685534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7" name="Text Box 9"/>
            <p:cNvSpPr txBox="1">
              <a:spLocks noChangeArrowheads="1"/>
            </p:cNvSpPr>
            <p:nvPr/>
          </p:nvSpPr>
          <p:spPr bwMode="auto">
            <a:xfrm>
              <a:off x="1295400" y="0"/>
              <a:ext cx="632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b="1" dirty="0">
                  <a:solidFill>
                    <a:srgbClr val="0000FF"/>
                  </a:solidFill>
                  <a:latin typeface="VNI-Times" pitchFamily="2" charset="0"/>
                </a:rPr>
                <a:t>          </a:t>
              </a:r>
              <a:r>
                <a:rPr lang="en-US" altLang="en-US" sz="36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SANG THU</a:t>
              </a:r>
              <a:r>
                <a:rPr lang="en-US" altLang="en-US" sz="3600" b="1" i="1" dirty="0">
                  <a:latin typeface="VNI-Times" pitchFamily="2" charset="0"/>
                </a:rPr>
                <a:t>	</a:t>
              </a:r>
              <a:endParaRPr lang="en-US" altLang="en-US" sz="3600" b="1" i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7188" name="Rectangle 9"/>
            <p:cNvSpPr>
              <a:spLocks noChangeArrowheads="1"/>
            </p:cNvSpPr>
            <p:nvPr/>
          </p:nvSpPr>
          <p:spPr bwMode="auto">
            <a:xfrm>
              <a:off x="6477000" y="304800"/>
              <a:ext cx="200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cs typeface="Times New Roman" panose="02020603050405020304" pitchFamily="18" charset="0"/>
                </a:rPr>
                <a:t>- Hữu Thỉnh -</a:t>
              </a:r>
              <a:endParaRPr lang="en-US" altLang="en-US"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9" grpId="0" autoUpdateAnimBg="0"/>
      <p:bldP spid="10" grpId="0" autoUpdateAnimBg="0"/>
      <p:bldP spid="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52400" y="228600"/>
            <a:ext cx="285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2"/>
                </a:solidFill>
                <a:latin typeface=".VnTime" pitchFamily="34" charset="0"/>
              </a:rPr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29000" y="3429000"/>
            <a:ext cx="2743200" cy="3429000"/>
            <a:chOff x="2640" y="2640"/>
            <a:chExt cx="1296" cy="1680"/>
          </a:xfrm>
        </p:grpSpPr>
        <p:pic>
          <p:nvPicPr>
            <p:cNvPr id="8207" name="Picture 5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2640"/>
              <a:ext cx="1263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Rectangle 6"/>
            <p:cNvSpPr>
              <a:spLocks noChangeArrowheads="1"/>
            </p:cNvSpPr>
            <p:nvPr/>
          </p:nvSpPr>
          <p:spPr bwMode="auto">
            <a:xfrm>
              <a:off x="2640" y="2640"/>
              <a:ext cx="96" cy="1680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0E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3400" y="1524000"/>
            <a:ext cx="2743200" cy="3352800"/>
            <a:chOff x="4128" y="2640"/>
            <a:chExt cx="1398" cy="1680"/>
          </a:xfrm>
        </p:grpSpPr>
        <p:pic>
          <p:nvPicPr>
            <p:cNvPr id="8205" name="Picture 8" descr="Thu mua do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640"/>
              <a:ext cx="135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Rectangle 9" descr="Green marble"/>
            <p:cNvSpPr>
              <a:spLocks noChangeArrowheads="1"/>
            </p:cNvSpPr>
            <p:nvPr/>
          </p:nvSpPr>
          <p:spPr bwMode="auto">
            <a:xfrm>
              <a:off x="4128" y="2640"/>
              <a:ext cx="48" cy="168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400800" y="1447800"/>
            <a:ext cx="2514600" cy="3429000"/>
            <a:chOff x="960" y="2629"/>
            <a:chExt cx="1344" cy="1691"/>
          </a:xfrm>
        </p:grpSpPr>
        <p:pic>
          <p:nvPicPr>
            <p:cNvPr id="8203" name="Picture 11" descr="Tu chien hao toi thanh ph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2629"/>
              <a:ext cx="1335" cy="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960" y="2640"/>
              <a:ext cx="48" cy="1680"/>
            </a:xfrm>
            <a:prstGeom prst="rect">
              <a:avLst/>
            </a:prstGeom>
            <a:gradFill rotWithShape="1">
              <a:gsLst>
                <a:gs pos="0">
                  <a:srgbClr val="472F18"/>
                </a:gs>
                <a:gs pos="100000">
                  <a:srgbClr val="9966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066800" y="3048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228600" y="762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Một số tập thơ nổi tiếng:</a:t>
            </a:r>
            <a:endParaRPr lang="en-US" altLang="en-US" sz="32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1000" y="8334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 err="1"/>
              <a:t>Thư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mùa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đông</a:t>
            </a:r>
            <a:r>
              <a:rPr lang="en-US" altLang="en-US" sz="2400" b="1" dirty="0"/>
              <a:t> (1984)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05200" y="29718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/>
              <a:t>Trường ca biển …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95800" y="833438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/>
              <a:t>Từ chiến hào đến thành phố (1985)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1173" y="4686300"/>
            <a:ext cx="441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Tác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phẩm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0" y="700088"/>
            <a:ext cx="457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I/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Đọc- tìm hiểu chú thích:</a:t>
            </a:r>
          </a:p>
        </p:txBody>
      </p:sp>
      <p:sp>
        <p:nvSpPr>
          <p:cNvPr id="44036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4876800" y="762000"/>
            <a:ext cx="76200" cy="609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Rectangle 13"/>
          <p:cNvSpPr>
            <a:spLocks noChangeArrowheads="1"/>
          </p:cNvSpPr>
          <p:nvPr/>
        </p:nvSpPr>
        <p:spPr bwMode="auto">
          <a:xfrm>
            <a:off x="0" y="1143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1. Tác giả:</a:t>
            </a:r>
            <a:endParaRPr lang="en-US" altLang="en-US" sz="2400" b="1">
              <a:cs typeface="Times New Roman" panose="02020603050405020304" pitchFamily="18" charset="0"/>
            </a:endParaRPr>
          </a:p>
        </p:txBody>
      </p:sp>
      <p:sp>
        <p:nvSpPr>
          <p:cNvPr id="44039" name="Rectangle 4"/>
          <p:cNvSpPr>
            <a:spLocks noChangeArrowheads="1"/>
          </p:cNvSpPr>
          <p:nvPr/>
        </p:nvSpPr>
        <p:spPr bwMode="auto">
          <a:xfrm>
            <a:off x="0" y="1585431"/>
            <a:ext cx="533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5000"/>
              </a:lnSpc>
            </a:pPr>
            <a:r>
              <a:rPr lang="en-US" altLang="en-US" sz="2400" b="1" i="1" dirty="0"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cs typeface="Times New Roman" panose="02020603050405020304" pitchFamily="18" charset="0"/>
              </a:rPr>
              <a:t>Hữu</a:t>
            </a:r>
            <a:r>
              <a:rPr lang="en-US" altLang="en-US" sz="2400" b="1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cs typeface="Times New Roman" panose="02020603050405020304" pitchFamily="18" charset="0"/>
              </a:rPr>
              <a:t>Thỉnh</a:t>
            </a:r>
            <a:r>
              <a:rPr lang="en-US" altLang="en-US" sz="2400" b="1" i="1" dirty="0">
                <a:cs typeface="Times New Roman" panose="02020603050405020304" pitchFamily="18" charset="0"/>
              </a:rPr>
              <a:t> (</a:t>
            </a:r>
            <a:r>
              <a:rPr lang="en-US" altLang="en-US" sz="2400" b="1" dirty="0"/>
              <a:t> 1942),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Vĩnh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Phúc</a:t>
            </a:r>
            <a:r>
              <a:rPr lang="en-US" altLang="en-US" sz="2400" b="1" dirty="0">
                <a:cs typeface="Times New Roman" panose="02020603050405020304" pitchFamily="18" charset="0"/>
              </a:rPr>
              <a:t>.</a:t>
            </a:r>
            <a:endParaRPr lang="en-US" altLang="en-US" sz="2400" b="1" dirty="0"/>
          </a:p>
        </p:txBody>
      </p:sp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2087875"/>
            <a:ext cx="5181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en-US" sz="2600" b="1" dirty="0" err="1"/>
              <a:t>Năm</a:t>
            </a:r>
            <a:r>
              <a:rPr lang="en-US" altLang="en-US" sz="2600" b="1" dirty="0"/>
              <a:t> 1963 </a:t>
            </a:r>
            <a:r>
              <a:rPr lang="en-US" altLang="en-US" sz="2600" b="1" dirty="0" err="1"/>
              <a:t>vào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quân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đội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và</a:t>
            </a:r>
            <a:r>
              <a:rPr lang="en-US" altLang="en-US" sz="2600" b="1" dirty="0"/>
              <a:t> </a:t>
            </a:r>
          </a:p>
          <a:p>
            <a:pPr algn="just"/>
            <a:r>
              <a:rPr lang="en-US" altLang="en-US" sz="2600" b="1" dirty="0" err="1"/>
              <a:t>sáng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tác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thơ</a:t>
            </a:r>
            <a:r>
              <a:rPr lang="en-US" altLang="en-US" sz="2600" b="1" dirty="0"/>
              <a:t>.</a:t>
            </a:r>
            <a:r>
              <a:rPr lang="en-US" altLang="en-US" sz="2600" dirty="0"/>
              <a:t> </a:t>
            </a:r>
            <a:endParaRPr lang="en-US" altLang="en-US" sz="2600" b="1" dirty="0">
              <a:cs typeface="Times New Roman" panose="02020603050405020304" pitchFamily="18" charset="0"/>
            </a:endParaRPr>
          </a:p>
        </p:txBody>
      </p:sp>
      <p:sp>
        <p:nvSpPr>
          <p:cNvPr id="44041" name="Rectangle 3"/>
          <p:cNvSpPr>
            <a:spLocks noChangeArrowheads="1"/>
          </p:cNvSpPr>
          <p:nvPr/>
        </p:nvSpPr>
        <p:spPr bwMode="auto">
          <a:xfrm>
            <a:off x="0" y="3003238"/>
            <a:ext cx="53340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5000"/>
              </a:lnSpc>
              <a:buFontTx/>
              <a:buChar char="-"/>
            </a:pP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Phong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thiết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nhẹ</a:t>
            </a:r>
            <a:r>
              <a:rPr lang="en-US" altLang="en-US" sz="2400" b="1" dirty="0"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95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sâu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lắng</a:t>
            </a:r>
            <a:r>
              <a:rPr lang="en-US" altLang="en-US" sz="2400" b="1" dirty="0"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5000"/>
              </a:lnSpc>
              <a:buFontTx/>
              <a:buChar char="-"/>
            </a:pP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cuộc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cs typeface="Times New Roman" panose="02020603050405020304" pitchFamily="18" charset="0"/>
              </a:rPr>
              <a:t> ở </a:t>
            </a:r>
          </a:p>
          <a:p>
            <a:pPr algn="just">
              <a:lnSpc>
                <a:spcPct val="95000"/>
              </a:lnSpc>
            </a:pPr>
            <a:r>
              <a:rPr lang="en-US" altLang="en-US" sz="2400" b="1" dirty="0" err="1"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biệt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thu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endParaRPr lang="en-US" altLang="en-US" sz="2400" b="1" dirty="0"/>
          </a:p>
        </p:txBody>
      </p:sp>
      <p:grpSp>
        <p:nvGrpSpPr>
          <p:cNvPr id="44043" name="Group 25"/>
          <p:cNvGrpSpPr>
            <a:grpSpLocks/>
          </p:cNvGrpSpPr>
          <p:nvPr/>
        </p:nvGrpSpPr>
        <p:grpSpPr bwMode="auto">
          <a:xfrm>
            <a:off x="0" y="-4763"/>
            <a:ext cx="9144000" cy="842963"/>
            <a:chOff x="0" y="0"/>
            <a:chExt cx="9144000" cy="766465"/>
          </a:xfrm>
        </p:grpSpPr>
        <p:sp>
          <p:nvSpPr>
            <p:cNvPr id="27" name="Rectangle 26"/>
            <p:cNvSpPr/>
            <p:nvPr/>
          </p:nvSpPr>
          <p:spPr>
            <a:xfrm>
              <a:off x="0" y="0"/>
              <a:ext cx="9144000" cy="685633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6" name="Text Box 9"/>
            <p:cNvSpPr txBox="1">
              <a:spLocks noChangeArrowheads="1"/>
            </p:cNvSpPr>
            <p:nvPr/>
          </p:nvSpPr>
          <p:spPr bwMode="auto">
            <a:xfrm>
              <a:off x="1295400" y="0"/>
              <a:ext cx="632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b="1" dirty="0">
                  <a:solidFill>
                    <a:srgbClr val="0000FF"/>
                  </a:solidFill>
                  <a:latin typeface="VNI-Times" pitchFamily="2" charset="0"/>
                </a:rPr>
                <a:t>          </a:t>
              </a:r>
              <a:r>
                <a:rPr lang="en-US" altLang="en-US" sz="36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SANG THU</a:t>
              </a:r>
              <a:r>
                <a:rPr lang="en-US" altLang="en-US" sz="3600" b="1" i="1" dirty="0">
                  <a:latin typeface="VNI-Times" pitchFamily="2" charset="0"/>
                </a:rPr>
                <a:t>	</a:t>
              </a:r>
              <a:endParaRPr lang="en-US" altLang="en-US" sz="3600" b="1" i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44047" name="Rectangle 9"/>
            <p:cNvSpPr>
              <a:spLocks noChangeArrowheads="1"/>
            </p:cNvSpPr>
            <p:nvPr/>
          </p:nvSpPr>
          <p:spPr bwMode="auto">
            <a:xfrm>
              <a:off x="6477000" y="304800"/>
              <a:ext cx="200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cs typeface="Times New Roman" panose="02020603050405020304" pitchFamily="18" charset="0"/>
                </a:rPr>
                <a:t>- Hữu Thỉnh -</a:t>
              </a:r>
              <a:endParaRPr lang="en-US" alt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181600" y="1295400"/>
            <a:ext cx="4114800" cy="48768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Bỗng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nhận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ra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hương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ổi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Phả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vào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trong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gió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se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Sương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chùng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chình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qua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ngõ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Hình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như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thu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đã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về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Sông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được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lúc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dềnh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dàng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Chim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bắt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đầu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vội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vã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Có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đám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mây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mùa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hạ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Vắt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nửa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mình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sang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thu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Vẫn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còn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bao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nhiêu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nắng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Đã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vơi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dần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cơn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mưa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Sấm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cũng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bớt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bất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ngờ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Trên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hàng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cây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đứng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tuổi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8100" y="4136785"/>
            <a:ext cx="441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Tác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phẩm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0" y="700088"/>
            <a:ext cx="457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I/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Đọc- tìm hiểu chú thích:</a:t>
            </a: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5410200" y="762000"/>
            <a:ext cx="76200" cy="609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0" y="1143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1. Tác giả:</a:t>
            </a:r>
            <a:endParaRPr lang="en-US" altLang="en-US" sz="2400" b="1">
              <a:cs typeface="Times New Roman" panose="02020603050405020304" pitchFamily="18" charset="0"/>
            </a:endParaRP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27709" y="1488498"/>
            <a:ext cx="533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5000"/>
              </a:lnSpc>
            </a:pPr>
            <a:r>
              <a:rPr lang="en-US" altLang="en-US" sz="2400" b="1" i="1" dirty="0"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cs typeface="Times New Roman" panose="02020603050405020304" pitchFamily="18" charset="0"/>
              </a:rPr>
              <a:t>Hữu</a:t>
            </a:r>
            <a:r>
              <a:rPr lang="en-US" altLang="en-US" sz="2400" b="1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cs typeface="Times New Roman" panose="02020603050405020304" pitchFamily="18" charset="0"/>
              </a:rPr>
              <a:t>Thỉnh</a:t>
            </a:r>
            <a:r>
              <a:rPr lang="en-US" altLang="en-US" sz="2400" b="1" i="1" dirty="0">
                <a:cs typeface="Times New Roman" panose="02020603050405020304" pitchFamily="18" charset="0"/>
              </a:rPr>
              <a:t> (</a:t>
            </a:r>
            <a:r>
              <a:rPr lang="en-US" altLang="en-US" sz="2400" b="1" dirty="0"/>
              <a:t> 1942),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Vĩnh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Phúc</a:t>
            </a:r>
            <a:r>
              <a:rPr lang="en-US" altLang="en-US" sz="2400" b="1" dirty="0">
                <a:cs typeface="Times New Roman" panose="02020603050405020304" pitchFamily="18" charset="0"/>
              </a:rPr>
              <a:t>.</a:t>
            </a:r>
            <a:endParaRPr lang="en-US" altLang="en-US" sz="2400" b="1" dirty="0"/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27709" y="1872530"/>
            <a:ext cx="5181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600" b="1" dirty="0"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/>
              <a:t>Năm</a:t>
            </a:r>
            <a:r>
              <a:rPr lang="en-US" altLang="en-US" sz="2600" b="1" dirty="0"/>
              <a:t> 1963 </a:t>
            </a:r>
            <a:r>
              <a:rPr lang="en-US" altLang="en-US" sz="2600" b="1" dirty="0" err="1"/>
              <a:t>vào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quân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đội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và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sáng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tác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thơ</a:t>
            </a:r>
            <a:r>
              <a:rPr lang="en-US" altLang="en-US" sz="2600" b="1" dirty="0"/>
              <a:t>.</a:t>
            </a:r>
            <a:r>
              <a:rPr lang="en-US" altLang="en-US" sz="2600" dirty="0"/>
              <a:t> </a:t>
            </a:r>
            <a:endParaRPr lang="en-US" altLang="en-US" sz="2600" b="1" dirty="0">
              <a:cs typeface="Times New Roman" panose="02020603050405020304" pitchFamily="18" charset="0"/>
            </a:endParaRPr>
          </a:p>
        </p:txBody>
      </p:sp>
      <p:sp>
        <p:nvSpPr>
          <p:cNvPr id="9225" name="Rectangle 3"/>
          <p:cNvSpPr>
            <a:spLocks noChangeArrowheads="1"/>
          </p:cNvSpPr>
          <p:nvPr/>
        </p:nvSpPr>
        <p:spPr bwMode="auto">
          <a:xfrm>
            <a:off x="0" y="2695575"/>
            <a:ext cx="533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5000"/>
              </a:lnSpc>
              <a:buFontTx/>
              <a:buChar char="-"/>
            </a:pPr>
            <a:r>
              <a:rPr lang="en-US" altLang="en-US" sz="2400" b="1">
                <a:cs typeface="Times New Roman" panose="02020603050405020304" pitchFamily="18" charset="0"/>
              </a:rPr>
              <a:t> Phong cách thơ tha thiết, nhỏ nhẹ, sâu lắng.</a:t>
            </a:r>
          </a:p>
          <a:p>
            <a:pPr algn="just">
              <a:lnSpc>
                <a:spcPct val="95000"/>
              </a:lnSpc>
              <a:buFontTx/>
              <a:buChar char="-"/>
            </a:pPr>
            <a:r>
              <a:rPr lang="en-US" altLang="en-US" sz="2400" b="1">
                <a:cs typeface="Times New Roman" panose="02020603050405020304" pitchFamily="18" charset="0"/>
              </a:rPr>
              <a:t> Viết về con người, cuộc sống ở nông thôn, đặc biệt về mùa thu. </a:t>
            </a:r>
            <a:endParaRPr lang="en-US" altLang="en-US" sz="2400" b="1"/>
          </a:p>
        </p:txBody>
      </p:sp>
      <p:pic>
        <p:nvPicPr>
          <p:cNvPr id="20" name="Picture 12" descr="Tap tho Huu Th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/>
          <a:stretch>
            <a:fillRect/>
          </a:stretch>
        </p:blipFill>
        <p:spPr bwMode="auto">
          <a:xfrm>
            <a:off x="5638800" y="1524000"/>
            <a:ext cx="335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7" name="Group 25"/>
          <p:cNvGrpSpPr>
            <a:grpSpLocks/>
          </p:cNvGrpSpPr>
          <p:nvPr/>
        </p:nvGrpSpPr>
        <p:grpSpPr bwMode="auto">
          <a:xfrm>
            <a:off x="0" y="-4763"/>
            <a:ext cx="9144000" cy="842963"/>
            <a:chOff x="0" y="0"/>
            <a:chExt cx="9144000" cy="766465"/>
          </a:xfrm>
        </p:grpSpPr>
        <p:sp>
          <p:nvSpPr>
            <p:cNvPr id="27" name="Rectangle 26"/>
            <p:cNvSpPr/>
            <p:nvPr/>
          </p:nvSpPr>
          <p:spPr>
            <a:xfrm>
              <a:off x="0" y="0"/>
              <a:ext cx="9144000" cy="685633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34" name="Text Box 9"/>
            <p:cNvSpPr txBox="1">
              <a:spLocks noChangeArrowheads="1"/>
            </p:cNvSpPr>
            <p:nvPr/>
          </p:nvSpPr>
          <p:spPr bwMode="auto">
            <a:xfrm>
              <a:off x="1295400" y="0"/>
              <a:ext cx="632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b="1">
                  <a:solidFill>
                    <a:srgbClr val="0000FF"/>
                  </a:solidFill>
                  <a:latin typeface="VNI-Times" pitchFamily="2" charset="0"/>
                </a:rPr>
                <a:t>          </a:t>
              </a:r>
              <a:r>
                <a:rPr lang="en-US" altLang="en-US" sz="3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SANG THU</a:t>
              </a:r>
              <a:r>
                <a:rPr lang="en-US" altLang="en-US" sz="3600" b="1" i="1">
                  <a:latin typeface="VNI-Times" pitchFamily="2" charset="0"/>
                </a:rPr>
                <a:t>	</a:t>
              </a:r>
              <a:endParaRPr lang="en-US" altLang="en-US" sz="3600" b="1" i="1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9235" name="Rectangle 9"/>
            <p:cNvSpPr>
              <a:spLocks noChangeArrowheads="1"/>
            </p:cNvSpPr>
            <p:nvPr/>
          </p:nvSpPr>
          <p:spPr bwMode="auto">
            <a:xfrm>
              <a:off x="6477000" y="304800"/>
              <a:ext cx="200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cs typeface="Times New Roman" panose="02020603050405020304" pitchFamily="18" charset="0"/>
                </a:rPr>
                <a:t>- Hữu Thỉnh -</a:t>
              </a:r>
              <a:endParaRPr lang="en-US" alt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55418" y="4618905"/>
            <a:ext cx="512618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85000"/>
            </a:pPr>
            <a:r>
              <a:rPr lang="en-US" altLang="en-US" sz="2400" b="1" dirty="0">
                <a:latin typeface=".VnTime" pitchFamily="34" charset="0"/>
              </a:rPr>
              <a:t>a. </a:t>
            </a:r>
            <a:r>
              <a:rPr lang="vi-VN" altLang="en-US" sz="2400" b="1" dirty="0" smtClean="0">
                <a:latin typeface=".VnTime" pitchFamily="34" charset="0"/>
              </a:rPr>
              <a:t>Hoàn cảnh sáng tác</a:t>
            </a:r>
            <a:r>
              <a:rPr lang="en-US" altLang="en-US" sz="2400" b="1" dirty="0" smtClean="0">
                <a:latin typeface=".VnTime" pitchFamily="34" charset="0"/>
              </a:rPr>
              <a:t>: </a:t>
            </a:r>
            <a:r>
              <a:rPr lang="en-US" altLang="en-US" sz="2400" b="1" dirty="0" err="1">
                <a:latin typeface=".VnTime" pitchFamily="34" charset="0"/>
              </a:rPr>
              <a:t>Năm</a:t>
            </a:r>
            <a:r>
              <a:rPr lang="en-US" altLang="en-US" sz="2400" b="1" dirty="0">
                <a:latin typeface=".VnTime" pitchFamily="34" charset="0"/>
              </a:rPr>
              <a:t> 1977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24E60E-0E15-4B46-A0FF-44D95089C3B9}"/>
              </a:ext>
            </a:extLst>
          </p:cNvPr>
          <p:cNvSpPr/>
          <p:nvPr/>
        </p:nvSpPr>
        <p:spPr>
          <a:xfrm>
            <a:off x="-38101" y="5088659"/>
            <a:ext cx="5399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SG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SG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SG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SG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SG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SG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D4CE06-B1CB-4A8A-A478-0E0C159F060A}"/>
              </a:ext>
            </a:extLst>
          </p:cNvPr>
          <p:cNvSpPr/>
          <p:nvPr/>
        </p:nvSpPr>
        <p:spPr>
          <a:xfrm>
            <a:off x="14504" y="5918488"/>
            <a:ext cx="4919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SG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SG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5" grpId="0" autoUpdateAnimBg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6200" y="16764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2. Tác phẩm: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cs typeface="Times New Roman" panose="02020603050405020304" pitchFamily="18" charset="0"/>
              </a:rPr>
              <a:t>Tiết 121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1295400" y="-762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VNI-Times" pitchFamily="2" charset="0"/>
              </a:rPr>
              <a:t>         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SANG THU</a:t>
            </a:r>
            <a:r>
              <a:rPr lang="en-US" altLang="en-US" sz="3600" b="1" i="1">
                <a:latin typeface="VNI-Times" pitchFamily="2" charset="0"/>
              </a:rPr>
              <a:t>	</a:t>
            </a:r>
            <a:endParaRPr lang="en-US" altLang="en-US" sz="3600" b="1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0" y="7620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I/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Đọc- tìm hiểu chú thích:</a:t>
            </a: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6477000" y="304800"/>
            <a:ext cx="192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cs typeface="Times New Roman" panose="02020603050405020304" pitchFamily="18" charset="0"/>
              </a:rPr>
              <a:t>- Hữu Thỉnh-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0247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6"/>
          <p:cNvSpPr>
            <a:spLocks noChangeShapeType="1"/>
          </p:cNvSpPr>
          <p:nvPr/>
        </p:nvSpPr>
        <p:spPr bwMode="auto">
          <a:xfrm>
            <a:off x="5073650" y="685800"/>
            <a:ext cx="46038" cy="617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0" y="1187450"/>
            <a:ext cx="4572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600" b="1">
                <a:solidFill>
                  <a:srgbClr val="0000FF"/>
                </a:solidFill>
                <a:cs typeface="Times New Roman" panose="02020603050405020304" pitchFamily="18" charset="0"/>
              </a:rPr>
              <a:t>1. Tác giả:</a:t>
            </a:r>
            <a:endParaRPr lang="en-US" altLang="en-US" sz="2600" b="1">
              <a:cs typeface="Times New Roman" panose="02020603050405020304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181600" y="1295400"/>
            <a:ext cx="4114800" cy="48768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Bỗng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nhận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ra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hương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ổi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Phả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vào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trong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gió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se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Sương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chùng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chình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qua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ngõ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Hình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như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thu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đã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về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Sông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được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lúc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dềnh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dàng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Chim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bắt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đầu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vội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vã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Có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đám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mây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mùa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hạ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Vắt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nửa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mình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sang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thu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Vẫn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còn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bao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nhiêu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nắng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Đã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vơi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dần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cơn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mưa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Sấm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cũng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bớt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bất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ngờ</a:t>
            </a:r>
            <a:endParaRPr lang="en-US" sz="25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Trên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hàng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cây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đứng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tuổi</a:t>
            </a:r>
            <a:r>
              <a:rPr lang="en-US" sz="25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73050" y="3200400"/>
            <a:ext cx="1549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600" b="1">
                <a:cs typeface="Times New Roman" panose="02020603050405020304" pitchFamily="18" charset="0"/>
              </a:rPr>
              <a:t>c. Bố cục: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39725" y="3733800"/>
            <a:ext cx="4800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altLang="en-US" sz="2800" b="1">
                <a:latin typeface=".VnTime" pitchFamily="34" charset="0"/>
              </a:rPr>
              <a:t>- </a:t>
            </a:r>
            <a:r>
              <a:rPr lang="en-US" altLang="en-US" sz="2800" b="1">
                <a:cs typeface="Times New Roman" panose="02020603050405020304" pitchFamily="18" charset="0"/>
              </a:rPr>
              <a:t>Đoạn 1 (khổ 1)</a:t>
            </a:r>
            <a:r>
              <a:rPr lang="en-US" altLang="en-US" sz="2800" b="1">
                <a:latin typeface=".VnTime" pitchFamily="34" charset="0"/>
              </a:rPr>
              <a:t>: </a:t>
            </a:r>
            <a:r>
              <a:rPr lang="en-US" altLang="en-US" sz="2800" b="1">
                <a:cs typeface="Times New Roman" panose="02020603050405020304" pitchFamily="18" charset="0"/>
              </a:rPr>
              <a:t>Tín hiệu mùa thu về.</a:t>
            </a:r>
            <a:endParaRPr lang="en-US" altLang="en-US" sz="2800" b="1">
              <a:latin typeface=".VnTime" pitchFamily="34" charset="0"/>
            </a:endParaRPr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0" y="-4763"/>
            <a:ext cx="9144000" cy="842963"/>
            <a:chOff x="0" y="0"/>
            <a:chExt cx="9144000" cy="766465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685633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63" name="Text Box 9"/>
            <p:cNvSpPr txBox="1">
              <a:spLocks noChangeArrowheads="1"/>
            </p:cNvSpPr>
            <p:nvPr/>
          </p:nvSpPr>
          <p:spPr bwMode="auto">
            <a:xfrm>
              <a:off x="1295400" y="0"/>
              <a:ext cx="632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b="1">
                  <a:solidFill>
                    <a:srgbClr val="0000FF"/>
                  </a:solidFill>
                  <a:latin typeface="VNI-Times" pitchFamily="2" charset="0"/>
                </a:rPr>
                <a:t>          </a:t>
              </a:r>
              <a:r>
                <a:rPr lang="en-US" altLang="en-US" sz="3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SANG THU</a:t>
              </a:r>
              <a:r>
                <a:rPr lang="en-US" altLang="en-US" sz="3600" b="1" i="1">
                  <a:latin typeface="VNI-Times" pitchFamily="2" charset="0"/>
                </a:rPr>
                <a:t>	</a:t>
              </a:r>
              <a:endParaRPr lang="en-US" altLang="en-US" sz="3600" b="1" i="1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10264" name="Rectangle 9"/>
            <p:cNvSpPr>
              <a:spLocks noChangeArrowheads="1"/>
            </p:cNvSpPr>
            <p:nvPr/>
          </p:nvSpPr>
          <p:spPr bwMode="auto">
            <a:xfrm>
              <a:off x="6477000" y="304800"/>
              <a:ext cx="200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cs typeface="Times New Roman" panose="02020603050405020304" pitchFamily="18" charset="0"/>
                </a:rPr>
                <a:t>- Hữu Thỉnh -</a:t>
              </a:r>
              <a:endParaRPr lang="en-US" alt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10257" name="Rectangle 19"/>
          <p:cNvSpPr>
            <a:spLocks noChangeArrowheads="1"/>
          </p:cNvSpPr>
          <p:nvPr/>
        </p:nvSpPr>
        <p:spPr bwMode="auto">
          <a:xfrm>
            <a:off x="304800" y="2667000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85000"/>
            </a:pPr>
            <a:r>
              <a:rPr lang="en-US" altLang="en-US" sz="2400" b="1" dirty="0">
                <a:latin typeface=".VnTime" pitchFamily="34" charset="0"/>
              </a:rPr>
              <a:t>b. </a:t>
            </a:r>
            <a:r>
              <a:rPr lang="en-US" altLang="en-US" sz="2400" b="1" dirty="0" err="1">
                <a:latin typeface=".VnTime" pitchFamily="34" charset="0"/>
              </a:rPr>
              <a:t>Thể</a:t>
            </a:r>
            <a:r>
              <a:rPr lang="en-US" altLang="en-US" sz="2400" b="1" dirty="0">
                <a:latin typeface=".VnTime" pitchFamily="34" charset="0"/>
              </a:rPr>
              <a:t> </a:t>
            </a:r>
            <a:r>
              <a:rPr lang="en-US" altLang="en-US" sz="2400" b="1" dirty="0" err="1">
                <a:latin typeface=".VnTime" pitchFamily="34" charset="0"/>
              </a:rPr>
              <a:t>thơ</a:t>
            </a:r>
            <a:r>
              <a:rPr lang="en-US" altLang="en-US" sz="2400" b="1" dirty="0">
                <a:latin typeface=".VnTime" pitchFamily="34" charset="0"/>
              </a:rPr>
              <a:t>: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5334000"/>
            <a:ext cx="48768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latin typeface=".VnTime" pitchFamily="34" charset="0"/>
              </a:rPr>
              <a:t>- </a:t>
            </a:r>
            <a:r>
              <a:rPr lang="en-US" altLang="en-US" sz="2800" b="1">
                <a:cs typeface="Times New Roman" panose="02020603050405020304" pitchFamily="18" charset="0"/>
              </a:rPr>
              <a:t>Đoạn 3 (khổ 3)</a:t>
            </a:r>
            <a:r>
              <a:rPr lang="en-US" altLang="en-US" sz="2800" b="1">
                <a:latin typeface=".VnTime" pitchFamily="34" charset="0"/>
              </a:rPr>
              <a:t>: </a:t>
            </a:r>
            <a:r>
              <a:rPr lang="en-US" altLang="en-US" sz="2800" b="1">
                <a:cs typeface="Times New Roman" panose="02020603050405020304" pitchFamily="18" charset="0"/>
              </a:rPr>
              <a:t>Những chuyển biến âm thầm của cảnh vật.</a:t>
            </a:r>
            <a:endParaRPr lang="en-US" altLang="en-US" sz="2800" b="1">
              <a:latin typeface=".VnTime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1000" y="4572000"/>
            <a:ext cx="4800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latin typeface=".VnTime" pitchFamily="34" charset="0"/>
              </a:rPr>
              <a:t>- </a:t>
            </a:r>
            <a:r>
              <a:rPr lang="en-US" altLang="en-US" sz="2800" b="1">
                <a:cs typeface="Times New Roman" panose="02020603050405020304" pitchFamily="18" charset="0"/>
              </a:rPr>
              <a:t>Đoạn 2 (khổ 2)</a:t>
            </a:r>
            <a:r>
              <a:rPr lang="en-US" altLang="en-US" sz="2800" b="1">
                <a:latin typeface=".VnTime" pitchFamily="34" charset="0"/>
              </a:rPr>
              <a:t>: </a:t>
            </a:r>
            <a:r>
              <a:rPr lang="en-US" altLang="en-US" sz="2800" b="1">
                <a:cs typeface="Times New Roman" panose="02020603050405020304" pitchFamily="18" charset="0"/>
              </a:rPr>
              <a:t>Quang cảnh đất trời sang thu.</a:t>
            </a:r>
            <a:endParaRPr lang="en-US" altLang="en-US" sz="2800" b="1">
              <a:latin typeface=".VnTime" pitchFamily="34" charset="0"/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286000" y="266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5 chữ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04800" y="2157412"/>
            <a:ext cx="512618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85000"/>
            </a:pPr>
            <a:r>
              <a:rPr lang="en-US" altLang="en-US" sz="2400" b="1" dirty="0">
                <a:latin typeface=".VnTime" pitchFamily="34" charset="0"/>
              </a:rPr>
              <a:t>a. </a:t>
            </a:r>
            <a:r>
              <a:rPr lang="vi-VN" altLang="en-US" sz="2400" b="1" dirty="0" smtClean="0">
                <a:latin typeface=".VnTime" pitchFamily="34" charset="0"/>
              </a:rPr>
              <a:t>HCST</a:t>
            </a:r>
            <a:r>
              <a:rPr lang="en-US" altLang="en-US" sz="2400" b="1" dirty="0" smtClean="0">
                <a:latin typeface=".VnTime" pitchFamily="34" charset="0"/>
              </a:rPr>
              <a:t>: </a:t>
            </a:r>
            <a:r>
              <a:rPr lang="en-US" altLang="en-US" sz="2400" b="1" dirty="0" err="1">
                <a:latin typeface=".VnTime" pitchFamily="34" charset="0"/>
              </a:rPr>
              <a:t>Năm</a:t>
            </a:r>
            <a:r>
              <a:rPr lang="en-US" altLang="en-US" sz="2400" b="1" dirty="0">
                <a:latin typeface=".VnTime" pitchFamily="34" charset="0"/>
              </a:rPr>
              <a:t> 1977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10257" grpId="0"/>
      <p:bldP spid="27" grpId="0"/>
      <p:bldP spid="28" grpId="0"/>
      <p:bldP spid="10266" grpId="0"/>
      <p:bldP spid="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3886200"/>
            <a:ext cx="3733800" cy="1447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75000"/>
              </a:lnSpc>
              <a:spcAft>
                <a:spcPts val="0"/>
              </a:spcAft>
              <a:defRPr/>
            </a:pPr>
            <a:r>
              <a:rPr lang="en-US" sz="2400" smtClean="0">
                <a:solidFill>
                  <a:srgbClr val="FFFFFF"/>
                </a:solidFill>
                <a:latin typeface=".VnTime" pitchFamily="34" charset="0"/>
              </a:rPr>
              <a:t>“Bçng nhËn ra h­¬ng æi</a:t>
            </a:r>
            <a:br>
              <a:rPr lang="en-US" sz="2400" smtClean="0">
                <a:solidFill>
                  <a:srgbClr val="FFFFFF"/>
                </a:solidFill>
                <a:latin typeface=".VnTime" pitchFamily="34" charset="0"/>
              </a:rPr>
            </a:br>
            <a:r>
              <a:rPr lang="en-US" sz="2400" smtClean="0">
                <a:solidFill>
                  <a:srgbClr val="FFFFFF"/>
                </a:solidFill>
                <a:latin typeface=".VnTime" pitchFamily="34" charset="0"/>
              </a:rPr>
              <a:t>Ph¶ vµo trong giã se</a:t>
            </a:r>
            <a:br>
              <a:rPr lang="en-US" sz="2400" smtClean="0">
                <a:solidFill>
                  <a:srgbClr val="FFFFFF"/>
                </a:solidFill>
                <a:latin typeface=".VnTime" pitchFamily="34" charset="0"/>
              </a:rPr>
            </a:br>
            <a:r>
              <a:rPr lang="en-US" sz="2400" smtClean="0">
                <a:solidFill>
                  <a:srgbClr val="FFFFFF"/>
                </a:solidFill>
                <a:latin typeface=".VnTime" pitchFamily="34" charset="0"/>
              </a:rPr>
              <a:t>S­¬ng chïng ch×nh qua ngâ</a:t>
            </a:r>
            <a:br>
              <a:rPr lang="en-US" sz="2400" smtClean="0">
                <a:solidFill>
                  <a:srgbClr val="FFFFFF"/>
                </a:solidFill>
                <a:latin typeface=".VnTime" pitchFamily="34" charset="0"/>
              </a:rPr>
            </a:br>
            <a:r>
              <a:rPr lang="en-US" sz="2400" smtClean="0">
                <a:solidFill>
                  <a:srgbClr val="FFFFFF"/>
                </a:solidFill>
                <a:latin typeface=".VnTime" pitchFamily="34" charset="0"/>
              </a:rPr>
              <a:t>H×nh nh­ thu ®· vÒ…”</a:t>
            </a:r>
            <a:br>
              <a:rPr lang="en-US" sz="2400" smtClean="0">
                <a:solidFill>
                  <a:srgbClr val="FFFFFF"/>
                </a:solidFill>
                <a:latin typeface=".VnTime" pitchFamily="34" charset="0"/>
              </a:rPr>
            </a:br>
            <a:endParaRPr lang="en-US" sz="24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-304800" y="1371600"/>
            <a:ext cx="472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1. Tín hiệu mùa thu về:</a:t>
            </a:r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457200" y="53340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>
              <a:latin typeface=".VnTime" pitchFamily="34" charset="0"/>
            </a:endParaRPr>
          </a:p>
        </p:txBody>
      </p:sp>
      <p:pic>
        <p:nvPicPr>
          <p:cNvPr id="7185" name="Picture 17" descr="IMG_01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76275"/>
            <a:ext cx="4191000" cy="30575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cs typeface="Times New Roman" panose="02020603050405020304" pitchFamily="18" charset="0"/>
              </a:rPr>
              <a:t>Tiết 121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295400" y="-762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VNI-Times" pitchFamily="2" charset="0"/>
              </a:rPr>
              <a:t>         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SANG THU</a:t>
            </a:r>
            <a:r>
              <a:rPr lang="en-US" altLang="en-US" sz="3600" b="1" i="1">
                <a:latin typeface="VNI-Times" pitchFamily="2" charset="0"/>
              </a:rPr>
              <a:t>	</a:t>
            </a:r>
            <a:endParaRPr lang="en-US" altLang="en-US" sz="3600" b="1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6477000" y="304800"/>
            <a:ext cx="192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cs typeface="Times New Roman" panose="02020603050405020304" pitchFamily="18" charset="0"/>
              </a:rPr>
              <a:t>- Hữu Thỉnh-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1275" name="Text Box 6"/>
          <p:cNvSpPr txBox="1">
            <a:spLocks noChangeArrowheads="1"/>
          </p:cNvSpPr>
          <p:nvPr/>
        </p:nvSpPr>
        <p:spPr bwMode="auto">
          <a:xfrm>
            <a:off x="0" y="6858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I/ Đọc- tìm hiểu </a:t>
            </a:r>
            <a:r>
              <a:rPr lang="en-US" altLang="en-US" sz="2400" b="1">
                <a:solidFill>
                  <a:srgbClr val="FF0000"/>
                </a:solidFill>
              </a:rPr>
              <a:t>chú</a:t>
            </a:r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 thích: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0" y="10668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I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I/ Đọc- hiểu văn bản:</a:t>
            </a:r>
          </a:p>
        </p:txBody>
      </p:sp>
      <p:sp>
        <p:nvSpPr>
          <p:cNvPr id="11277" name="Line 6"/>
          <p:cNvSpPr>
            <a:spLocks noChangeShapeType="1"/>
          </p:cNvSpPr>
          <p:nvPr/>
        </p:nvSpPr>
        <p:spPr bwMode="auto">
          <a:xfrm>
            <a:off x="4908550" y="609600"/>
            <a:ext cx="46038" cy="624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0" y="-4763"/>
            <a:ext cx="9144000" cy="766763"/>
            <a:chOff x="0" y="0"/>
            <a:chExt cx="9144000" cy="766465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534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85" name="Text Box 9"/>
            <p:cNvSpPr txBox="1">
              <a:spLocks noChangeArrowheads="1"/>
            </p:cNvSpPr>
            <p:nvPr/>
          </p:nvSpPr>
          <p:spPr bwMode="auto">
            <a:xfrm>
              <a:off x="1295400" y="0"/>
              <a:ext cx="632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b="1">
                  <a:solidFill>
                    <a:srgbClr val="0000FF"/>
                  </a:solidFill>
                  <a:latin typeface="VNI-Times" pitchFamily="2" charset="0"/>
                </a:rPr>
                <a:t>          </a:t>
              </a:r>
              <a:r>
                <a:rPr lang="en-US" altLang="en-US" sz="3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SANG THU</a:t>
              </a:r>
              <a:r>
                <a:rPr lang="en-US" altLang="en-US" sz="3600" b="1" i="1">
                  <a:latin typeface="VNI-Times" pitchFamily="2" charset="0"/>
                </a:rPr>
                <a:t>	</a:t>
              </a:r>
              <a:endParaRPr lang="en-US" altLang="en-US" sz="3600" b="1" i="1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11286" name="Rectangle 9"/>
            <p:cNvSpPr>
              <a:spLocks noChangeArrowheads="1"/>
            </p:cNvSpPr>
            <p:nvPr/>
          </p:nvSpPr>
          <p:spPr bwMode="auto">
            <a:xfrm>
              <a:off x="6477000" y="304800"/>
              <a:ext cx="200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cs typeface="Times New Roman" panose="02020603050405020304" pitchFamily="18" charset="0"/>
                </a:rPr>
                <a:t>- Hữu Thỉnh -</a:t>
              </a:r>
              <a:endParaRPr lang="en-US" alt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4800" y="190500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7030A0"/>
                </a:solidFill>
                <a:cs typeface="Times New Roman" panose="02020603050405020304" pitchFamily="18" charset="0"/>
              </a:rPr>
              <a:t>Bỗng nhận ra hương ổi</a:t>
            </a:r>
          </a:p>
          <a:p>
            <a:pPr eaLnBrk="1" hangingPunct="1"/>
            <a:r>
              <a:rPr lang="en-US" altLang="en-US" sz="2800" b="1">
                <a:solidFill>
                  <a:srgbClr val="7030A0"/>
                </a:solidFill>
                <a:cs typeface="Times New Roman" panose="02020603050405020304" pitchFamily="18" charset="0"/>
              </a:rPr>
              <a:t>Phả vào trong gió se</a:t>
            </a:r>
          </a:p>
          <a:p>
            <a:pPr eaLnBrk="1" hangingPunct="1"/>
            <a:r>
              <a:rPr lang="en-US" altLang="en-US" sz="2800" b="1">
                <a:solidFill>
                  <a:srgbClr val="7030A0"/>
                </a:solidFill>
                <a:cs typeface="Times New Roman" panose="02020603050405020304" pitchFamily="18" charset="0"/>
              </a:rPr>
              <a:t>Sương chùng chình qua ngõ</a:t>
            </a:r>
          </a:p>
          <a:p>
            <a:pPr eaLnBrk="1" hangingPunct="1"/>
            <a:r>
              <a:rPr lang="en-US" altLang="en-US" sz="2800" b="1">
                <a:solidFill>
                  <a:srgbClr val="7030A0"/>
                </a:solidFill>
                <a:cs typeface="Times New Roman" panose="02020603050405020304" pitchFamily="18" charset="0"/>
              </a:rPr>
              <a:t>Hình như thu đã về</a:t>
            </a: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743200" y="23622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2590800" y="27432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457200" y="3200400"/>
            <a:ext cx="281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89" name="Picture 62" descr="799px-Psidium_guaj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4191000" cy="3124200"/>
          </a:xfrm>
          <a:prstGeom prst="rect">
            <a:avLst/>
          </a:prstGeom>
          <a:noFill/>
          <a:ln w="57150" cmpd="thinThick">
            <a:pattFill prst="pct90">
              <a:fgClr>
                <a:srgbClr val="A5002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utoUpdateAnimBg="0"/>
      <p:bldP spid="24" grpId="0" autoUpdateAnimBg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-304800" y="1371600"/>
            <a:ext cx="472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33CC"/>
                </a:solidFill>
                <a:latin typeface=".VnTime" pitchFamily="34" charset="0"/>
              </a:rPr>
              <a:t>     </a:t>
            </a:r>
            <a:r>
              <a:rPr lang="en-US" altLang="en-US" sz="2800" b="1">
                <a:solidFill>
                  <a:srgbClr val="0033CC"/>
                </a:solidFill>
                <a:cs typeface="Times New Roman" panose="02020603050405020304" pitchFamily="18" charset="0"/>
              </a:rPr>
              <a:t>1. Tín hiệu mùa thu về: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cs typeface="Times New Roman" panose="02020603050405020304" pitchFamily="18" charset="0"/>
              </a:rPr>
              <a:t>Tiết 121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295400" y="-762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VNI-Times" pitchFamily="2" charset="0"/>
              </a:rPr>
              <a:t>         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SANG THU</a:t>
            </a:r>
            <a:r>
              <a:rPr lang="en-US" altLang="en-US" sz="3600" b="1" i="1">
                <a:latin typeface="VNI-Times" pitchFamily="2" charset="0"/>
              </a:rPr>
              <a:t>	</a:t>
            </a:r>
            <a:endParaRPr lang="en-US" altLang="en-US" sz="3600" b="1" i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6477000" y="304800"/>
            <a:ext cx="192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cs typeface="Times New Roman" panose="02020603050405020304" pitchFamily="18" charset="0"/>
              </a:rPr>
              <a:t>- Hữu Thỉnh-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0" y="762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I/ Đọc- tìm hiểu </a:t>
            </a:r>
            <a:r>
              <a:rPr lang="en-US" altLang="en-US" sz="2400" b="1">
                <a:solidFill>
                  <a:srgbClr val="FF0000"/>
                </a:solidFill>
              </a:rPr>
              <a:t>chú</a:t>
            </a:r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 thích:</a:t>
            </a: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0" y="10668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I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I/ Đọc- hiểu văn bản:</a:t>
            </a:r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>
            <a:off x="5059363" y="609600"/>
            <a:ext cx="46037" cy="624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8" name="Group 14"/>
          <p:cNvGrpSpPr>
            <a:grpSpLocks/>
          </p:cNvGrpSpPr>
          <p:nvPr/>
        </p:nvGrpSpPr>
        <p:grpSpPr bwMode="auto">
          <a:xfrm>
            <a:off x="0" y="-4763"/>
            <a:ext cx="9144000" cy="766763"/>
            <a:chOff x="0" y="0"/>
            <a:chExt cx="9144000" cy="766465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534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14" name="Text Box 9"/>
            <p:cNvSpPr txBox="1">
              <a:spLocks noChangeArrowheads="1"/>
            </p:cNvSpPr>
            <p:nvPr/>
          </p:nvSpPr>
          <p:spPr bwMode="auto">
            <a:xfrm>
              <a:off x="1295400" y="0"/>
              <a:ext cx="632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600" b="1">
                  <a:solidFill>
                    <a:srgbClr val="0000FF"/>
                  </a:solidFill>
                  <a:latin typeface="VNI-Times" pitchFamily="2" charset="0"/>
                </a:rPr>
                <a:t>          </a:t>
              </a:r>
              <a:r>
                <a:rPr lang="en-US" altLang="en-US" sz="36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SANG THU</a:t>
              </a:r>
              <a:r>
                <a:rPr lang="en-US" altLang="en-US" sz="3600" b="1" i="1">
                  <a:latin typeface="VNI-Times" pitchFamily="2" charset="0"/>
                </a:rPr>
                <a:t>	</a:t>
              </a:r>
              <a:endParaRPr lang="en-US" altLang="en-US" sz="3600" b="1" i="1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12315" name="Rectangle 9"/>
            <p:cNvSpPr>
              <a:spLocks noChangeArrowheads="1"/>
            </p:cNvSpPr>
            <p:nvPr/>
          </p:nvSpPr>
          <p:spPr bwMode="auto">
            <a:xfrm>
              <a:off x="6477000" y="304800"/>
              <a:ext cx="200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 i="1">
                  <a:cs typeface="Times New Roman" panose="02020603050405020304" pitchFamily="18" charset="0"/>
                </a:rPr>
                <a:t>- Hữu Thỉnh -</a:t>
              </a:r>
              <a:endParaRPr lang="en-US" alt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52400" y="1828800"/>
            <a:ext cx="495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cs typeface="Times New Roman" panose="02020603050405020304" pitchFamily="18" charset="0"/>
              </a:rPr>
              <a:t>-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cs typeface="Times New Roman" panose="02020603050405020304" pitchFamily="18" charset="0"/>
              </a:rPr>
              <a:t>Hình ảnh: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Hương ổi </a:t>
            </a:r>
            <a:r>
              <a:rPr lang="en-US" altLang="en-US" sz="2800" b="1">
                <a:cs typeface="Times New Roman" panose="02020603050405020304" pitchFamily="18" charset="0"/>
              </a:rPr>
              <a:t>– </a:t>
            </a:r>
            <a:r>
              <a:rPr lang="en-US" altLang="en-US" sz="2800" b="1" u="sng">
                <a:cs typeface="Times New Roman" panose="02020603050405020304" pitchFamily="18" charset="0"/>
              </a:rPr>
              <a:t>phả</a:t>
            </a:r>
            <a:r>
              <a:rPr lang="en-US" altLang="en-US" sz="2800" b="1">
                <a:cs typeface="Times New Roman" panose="02020603050405020304" pitchFamily="18" charset="0"/>
              </a:rPr>
              <a:t>, 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gió</a:t>
            </a:r>
            <a:r>
              <a:rPr lang="en-US" altLang="en-US" sz="2800" b="1">
                <a:cs typeface="Times New Roman" panose="02020603050405020304" pitchFamily="18" charset="0"/>
              </a:rPr>
              <a:t>-</a:t>
            </a:r>
            <a:r>
              <a:rPr lang="en-US" altLang="en-US" sz="2800" b="1" u="sng">
                <a:cs typeface="Times New Roman" panose="02020603050405020304" pitchFamily="18" charset="0"/>
              </a:rPr>
              <a:t>se</a:t>
            </a:r>
            <a:r>
              <a:rPr lang="en-US" altLang="en-US" sz="2800" b="1">
                <a:cs typeface="Times New Roman" panose="02020603050405020304" pitchFamily="18" charset="0"/>
              </a:rPr>
              <a:t>,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sương</a:t>
            </a:r>
            <a:r>
              <a:rPr lang="en-US" altLang="en-US" sz="2800" b="1">
                <a:cs typeface="Times New Roman" panose="02020603050405020304" pitchFamily="18" charset="0"/>
              </a:rPr>
              <a:t> – </a:t>
            </a:r>
            <a:r>
              <a:rPr lang="en-US" altLang="en-US" sz="2800" b="1" u="sng">
                <a:cs typeface="Times New Roman" panose="02020603050405020304" pitchFamily="18" charset="0"/>
              </a:rPr>
              <a:t>chùng chình,</a:t>
            </a:r>
            <a:r>
              <a:rPr lang="en-US" altLang="en-US" sz="2800" b="1"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2667000"/>
            <a:ext cx="487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b="1">
                <a:cs typeface="Times New Roman" panose="02020603050405020304" pitchFamily="18" charset="0"/>
                <a:sym typeface="Wingdings 3" panose="05040102010807070707" pitchFamily="18" charset="2"/>
              </a:rPr>
              <a:t>       nhân hóa, từ láy,… giàu sức gợi tả. </a:t>
            </a:r>
            <a:endParaRPr lang="en-US" altLang="en-US" sz="2800"/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52400" y="4343400"/>
            <a:ext cx="4876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en-US" sz="2800" b="1">
                <a:cs typeface="Times New Roman" panose="02020603050405020304" pitchFamily="18" charset="0"/>
              </a:rPr>
              <a:t>Từ ngữ: </a:t>
            </a:r>
            <a:r>
              <a:rPr lang="en-US" altLang="en-US" sz="2800" b="1">
                <a:solidFill>
                  <a:srgbClr val="C00000"/>
                </a:solidFill>
                <a:cs typeface="Times New Roman" panose="02020603050405020304" pitchFamily="18" charset="0"/>
              </a:rPr>
              <a:t>bỗng, hình như</a:t>
            </a:r>
            <a:endParaRPr lang="en-US" altLang="en-US" sz="2800" b="1"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1">
                <a:cs typeface="Times New Roman" panose="02020603050405020304" pitchFamily="18" charset="0"/>
              </a:rPr>
              <a:t>    Tâm trạng ngỡ ngàng, cảm xúc bâng khâng của tác giả.</a:t>
            </a:r>
            <a:endParaRPr lang="en-US" altLang="en-US" sz="2800" b="1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5105400" y="1447800"/>
            <a:ext cx="4343400" cy="22860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Bỗng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nhận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ra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hương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ổi</a:t>
            </a:r>
            <a:endParaRPr lang="en-US" sz="26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Phả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gió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se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Sương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chùng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chình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qua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ngõ</a:t>
            </a:r>
            <a:endParaRPr lang="en-US" sz="26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như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thu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srgbClr val="7030A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a typeface="+mj-ea"/>
                <a:cs typeface="Times New Roman" pitchFamily="18" charset="0"/>
              </a:rPr>
              <a:t>về</a:t>
            </a:r>
            <a:endParaRPr lang="en-US" sz="2600" b="1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5105400" y="19050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5181600" y="3733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3"/>
          <p:cNvSpPr>
            <a:spLocks noChangeShapeType="1"/>
          </p:cNvSpPr>
          <p:nvPr/>
        </p:nvSpPr>
        <p:spPr bwMode="auto">
          <a:xfrm>
            <a:off x="5334000" y="3124200"/>
            <a:ext cx="259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3"/>
          <p:cNvSpPr>
            <a:spLocks noChangeShapeType="1"/>
          </p:cNvSpPr>
          <p:nvPr/>
        </p:nvSpPr>
        <p:spPr bwMode="auto">
          <a:xfrm>
            <a:off x="7162800" y="19050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3"/>
          <p:cNvSpPr>
            <a:spLocks noChangeShapeType="1"/>
          </p:cNvSpPr>
          <p:nvPr/>
        </p:nvSpPr>
        <p:spPr bwMode="auto">
          <a:xfrm>
            <a:off x="7239000" y="25146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04800" y="3505200"/>
            <a:ext cx="487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 3" panose="05040102010807070707" pitchFamily="18" charset="2"/>
              <a:buChar char="&quot;"/>
            </a:pPr>
            <a:r>
              <a:rPr lang="en-US" altLang="en-US" sz="2800" b="1">
                <a:cs typeface="Times New Roman" panose="02020603050405020304" pitchFamily="18" charset="0"/>
                <a:sym typeface="Wingdings 3" panose="05040102010807070707" pitchFamily="18" charset="2"/>
              </a:rPr>
              <a:t>Thiên nhiên chuyển biến nhẹ nhàng.</a:t>
            </a:r>
            <a:endParaRPr lang="en-US" altLang="en-US" sz="2800" b="1"/>
          </a:p>
        </p:txBody>
      </p:sp>
      <p:sp>
        <p:nvSpPr>
          <p:cNvPr id="12311" name="Line 13"/>
          <p:cNvSpPr>
            <a:spLocks noChangeShapeType="1"/>
          </p:cNvSpPr>
          <p:nvPr/>
        </p:nvSpPr>
        <p:spPr bwMode="auto">
          <a:xfrm flipV="1">
            <a:off x="5105400" y="25146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304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228600" y="5105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228600" y="5638800"/>
            <a:ext cx="487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   Tâm hồn nhạy cảm, yêu thiên nhiên và cuộc sống nơi làng quê.</a:t>
            </a: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>
            <a:off x="228600" y="5943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26" name="Picture 62" descr="799px-Psidium_guaj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4038600" cy="2819400"/>
          </a:xfrm>
          <a:prstGeom prst="rect">
            <a:avLst/>
          </a:prstGeom>
          <a:noFill/>
          <a:ln w="57150" cmpd="thinThick">
            <a:pattFill prst="pct90">
              <a:fgClr>
                <a:srgbClr val="A5002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8" grpId="0"/>
      <p:bldP spid="35" grpId="0"/>
      <p:bldP spid="26" grpId="0"/>
      <p:bldP spid="123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</TotalTime>
  <Words>1727</Words>
  <Application>Microsoft Office PowerPoint</Application>
  <PresentationFormat>On-screen Show (4:3)</PresentationFormat>
  <Paragraphs>294</Paragraphs>
  <Slides>21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Times New Roman</vt:lpstr>
      <vt:lpstr>Arial</vt:lpstr>
      <vt:lpstr>Calibri</vt:lpstr>
      <vt:lpstr>Tahoma</vt:lpstr>
      <vt:lpstr>VNI-Times</vt:lpstr>
      <vt:lpstr>UNI Chu truyen thong</vt:lpstr>
      <vt:lpstr>.VnTime</vt:lpstr>
      <vt:lpstr>Wingdings 3</vt:lpstr>
      <vt:lpstr>.VnSouthern</vt:lpstr>
      <vt:lpstr>.VnPresent</vt:lpstr>
      <vt:lpstr>.VnAristote</vt:lpstr>
      <vt:lpstr>.VnUniverse</vt:lpstr>
      <vt:lpstr>Wingdings</vt:lpstr>
      <vt:lpstr>.VnArial</vt:lpstr>
      <vt:lpstr>.VnTifani HeavyH</vt:lpstr>
      <vt:lpstr>.VnTimeH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“Bçng nhËn ra h­¬ng æi Ph¶ vµo trong giã se S­¬ng chïng ch×nh qua ngâ H×nh nh­ thu ®· vÒ…” </vt:lpstr>
      <vt:lpstr>PowerPoint Presentation</vt:lpstr>
      <vt:lpstr>   2. Quang cảnh đất trời sang thu:</vt:lpstr>
      <vt:lpstr>3. Những chuyển biến âm thầm trong lòng cảnh vật:</vt:lpstr>
      <vt:lpstr>PowerPoint Presentation</vt:lpstr>
      <vt:lpstr>PowerPoint Presentation</vt:lpstr>
      <vt:lpstr>III/ Tổng kết:</vt:lpstr>
      <vt:lpstr>III/ Tổng kết: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Ng÷ v¨n 9</dc:title>
  <dc:creator>Nguyet</dc:creator>
  <cp:lastModifiedBy>admin</cp:lastModifiedBy>
  <cp:revision>637</cp:revision>
  <dcterms:created xsi:type="dcterms:W3CDTF">2008-03-02T00:00:53Z</dcterms:created>
  <dcterms:modified xsi:type="dcterms:W3CDTF">2022-03-20T07:53:07Z</dcterms:modified>
</cp:coreProperties>
</file>